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2" r:id="rId3"/>
    <p:sldId id="261" r:id="rId4"/>
    <p:sldId id="262" r:id="rId5"/>
    <p:sldId id="257" r:id="rId6"/>
    <p:sldId id="259" r:id="rId7"/>
    <p:sldId id="260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63" r:id="rId16"/>
    <p:sldId id="271" r:id="rId17"/>
    <p:sldId id="278" r:id="rId18"/>
    <p:sldId id="279" r:id="rId19"/>
    <p:sldId id="273" r:id="rId20"/>
    <p:sldId id="274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7" r:id="rId47"/>
    <p:sldId id="308" r:id="rId48"/>
    <p:sldId id="333" r:id="rId49"/>
    <p:sldId id="275" r:id="rId50"/>
    <p:sldId id="276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4" r:id="rId67"/>
    <p:sldId id="325" r:id="rId68"/>
    <p:sldId id="326" r:id="rId69"/>
    <p:sldId id="327" r:id="rId70"/>
    <p:sldId id="328" r:id="rId71"/>
    <p:sldId id="329" r:id="rId72"/>
    <p:sldId id="330" r:id="rId73"/>
    <p:sldId id="331" r:id="rId74"/>
    <p:sldId id="277" r:id="rId7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0408-334C-488D-9160-EB3463E55415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F2DE-09FB-47EF-9542-6DBDF24F3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94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0408-334C-488D-9160-EB3463E55415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F2DE-09FB-47EF-9542-6DBDF24F3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89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0408-334C-488D-9160-EB3463E55415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F2DE-09FB-47EF-9542-6DBDF24F3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8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0408-334C-488D-9160-EB3463E55415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F2DE-09FB-47EF-9542-6DBDF24F3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30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0408-334C-488D-9160-EB3463E55415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F2DE-09FB-47EF-9542-6DBDF24F3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27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0408-334C-488D-9160-EB3463E55415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F2DE-09FB-47EF-9542-6DBDF24F3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94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0408-334C-488D-9160-EB3463E55415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F2DE-09FB-47EF-9542-6DBDF24F3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727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0408-334C-488D-9160-EB3463E55415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F2DE-09FB-47EF-9542-6DBDF24F3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511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0408-334C-488D-9160-EB3463E55415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F2DE-09FB-47EF-9542-6DBDF24F3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438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0408-334C-488D-9160-EB3463E55415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F2DE-09FB-47EF-9542-6DBDF24F3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72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0408-334C-488D-9160-EB3463E55415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F2DE-09FB-47EF-9542-6DBDF24F3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27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90408-334C-488D-9160-EB3463E55415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AF2DE-09FB-47EF-9542-6DBDF24F3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669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30" r="34371"/>
          <a:stretch/>
        </p:blipFill>
        <p:spPr>
          <a:xfrm rot="5400000">
            <a:off x="-1134075" y="1860783"/>
            <a:ext cx="2746473" cy="45676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55576" y="692696"/>
            <a:ext cx="748883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 Narrow" panose="020B0606020202030204" pitchFamily="34" charset="0"/>
              </a:rPr>
              <a:t>Семинар: </a:t>
            </a:r>
            <a:endParaRPr lang="ru-RU" sz="2800" dirty="0" smtClean="0">
              <a:latin typeface="Arial Narrow" panose="020B0606020202030204" pitchFamily="34" charset="0"/>
            </a:endParaRPr>
          </a:p>
          <a:p>
            <a:r>
              <a:rPr lang="ru-RU" sz="3000" b="1" dirty="0" smtClean="0">
                <a:latin typeface="Arial Narrow" panose="020B0606020202030204" pitchFamily="34" charset="0"/>
              </a:rPr>
              <a:t>Правовое </a:t>
            </a:r>
            <a:r>
              <a:rPr lang="ru-RU" sz="3000" b="1" dirty="0">
                <a:latin typeface="Arial Narrow" panose="020B0606020202030204" pitchFamily="34" charset="0"/>
              </a:rPr>
              <a:t>регулирование участия в закупках, предусмотренных 44-ФЗ «О контрактной системе в сфере закупок товаров, работ, услуг для обеспечения государственных и муниципальных нужд».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4183920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Выступающие: </a:t>
            </a:r>
            <a:endParaRPr lang="ru-RU" dirty="0" smtClean="0">
              <a:latin typeface="Arial Narrow" panose="020B0606020202030204" pitchFamily="34" charset="0"/>
            </a:endParaRPr>
          </a:p>
          <a:p>
            <a:r>
              <a:rPr lang="ru-RU" dirty="0" smtClean="0">
                <a:latin typeface="Arial Narrow" panose="020B0606020202030204" pitchFamily="34" charset="0"/>
              </a:rPr>
              <a:t>- </a:t>
            </a:r>
            <a:r>
              <a:rPr lang="ru-RU" dirty="0">
                <a:latin typeface="Arial Narrow" panose="020B0606020202030204" pitchFamily="34" charset="0"/>
              </a:rPr>
              <a:t>З</a:t>
            </a:r>
            <a:r>
              <a:rPr lang="ru-RU" dirty="0" smtClean="0">
                <a:latin typeface="Arial Narrow" panose="020B0606020202030204" pitchFamily="34" charset="0"/>
              </a:rPr>
              <a:t>аместитель </a:t>
            </a:r>
            <a:r>
              <a:rPr lang="ru-RU" dirty="0">
                <a:latin typeface="Arial Narrow" panose="020B0606020202030204" pitchFamily="34" charset="0"/>
              </a:rPr>
              <a:t>руководителя Коми УФАС России </a:t>
            </a:r>
            <a:r>
              <a:rPr lang="ru-RU" b="1" dirty="0">
                <a:latin typeface="Arial Narrow" panose="020B0606020202030204" pitchFamily="34" charset="0"/>
              </a:rPr>
              <a:t>Ольга Ивановна </a:t>
            </a:r>
            <a:r>
              <a:rPr lang="ru-RU" b="1" dirty="0" smtClean="0">
                <a:latin typeface="Arial Narrow" panose="020B0606020202030204" pitchFamily="34" charset="0"/>
              </a:rPr>
              <a:t>Дейберт; 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- Начальник </a:t>
            </a:r>
            <a:r>
              <a:rPr lang="ru-RU" dirty="0">
                <a:latin typeface="Arial Narrow" panose="020B0606020202030204" pitchFamily="34" charset="0"/>
              </a:rPr>
              <a:t>отдела </a:t>
            </a:r>
            <a:r>
              <a:rPr lang="ru-RU" dirty="0" smtClean="0">
                <a:latin typeface="Arial Narrow" panose="020B0606020202030204" pitchFamily="34" charset="0"/>
              </a:rPr>
              <a:t>управления </a:t>
            </a:r>
            <a:r>
              <a:rPr lang="ru-RU" dirty="0">
                <a:latin typeface="Arial Narrow" panose="020B0606020202030204" pitchFamily="34" charset="0"/>
              </a:rPr>
              <a:t>координации контрактной системы Министерства финансов Республики Коми </a:t>
            </a:r>
            <a:r>
              <a:rPr lang="ru-RU" b="1" dirty="0">
                <a:latin typeface="Arial Narrow" panose="020B0606020202030204" pitchFamily="34" charset="0"/>
              </a:rPr>
              <a:t>Андриян Анатольевич </a:t>
            </a:r>
            <a:r>
              <a:rPr lang="ru-RU" b="1" dirty="0" smtClean="0">
                <a:latin typeface="Arial Narrow" panose="020B0606020202030204" pitchFamily="34" charset="0"/>
              </a:rPr>
              <a:t>Осипов; 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- Специалисты </a:t>
            </a:r>
            <a:r>
              <a:rPr lang="ru-RU" dirty="0">
                <a:latin typeface="Arial Narrow" panose="020B0606020202030204" pitchFamily="34" charset="0"/>
              </a:rPr>
              <a:t>компании «Консультант Коми».</a:t>
            </a:r>
          </a:p>
        </p:txBody>
      </p:sp>
    </p:spTree>
    <p:extLst>
      <p:ext uri="{BB962C8B-B14F-4D97-AF65-F5344CB8AC3E}">
        <p14:creationId xmlns:p14="http://schemas.microsoft.com/office/powerpoint/2010/main" val="348954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260648"/>
            <a:ext cx="73448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latin typeface="Georgia" panose="02040502050405020303" pitchFamily="18" charset="0"/>
              </a:rPr>
              <a:t>Изменения, вступающие в силу с 01.07.2018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12776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 Narrow" panose="020B0606020202030204" pitchFamily="34" charset="0"/>
              </a:rPr>
              <a:t>2) </a:t>
            </a:r>
            <a:r>
              <a:rPr lang="ru-RU" sz="2400" dirty="0">
                <a:latin typeface="Arial Narrow" panose="020B0606020202030204" pitchFamily="34" charset="0"/>
              </a:rPr>
              <a:t>при осуществлении закупки товара или закупки работы, услуги, для выполнения, оказания которых используется товар:</a:t>
            </a:r>
            <a:endParaRPr lang="ru-RU" sz="2400" dirty="0" smtClean="0">
              <a:effectLst/>
              <a:latin typeface="Arial Narrow" panose="020B0606020202030204" pitchFamily="34" charset="0"/>
            </a:endParaRPr>
          </a:p>
          <a:p>
            <a:pPr lvl="1"/>
            <a:r>
              <a:rPr lang="ru-RU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а)</a:t>
            </a:r>
            <a:r>
              <a:rPr lang="ru-RU" sz="2400" dirty="0">
                <a:latin typeface="Arial Narrow" panose="020B0606020202030204" pitchFamily="34" charset="0"/>
              </a:rPr>
              <a:t> наименование страны происхождения товара (в соответствии со статьей 14 Закона о </a:t>
            </a:r>
            <a:r>
              <a:rPr lang="ru-RU" sz="2400" dirty="0" smtClean="0">
                <a:latin typeface="Arial Narrow" panose="020B0606020202030204" pitchFamily="34" charset="0"/>
              </a:rPr>
              <a:t>контрактной системе</a:t>
            </a:r>
            <a:r>
              <a:rPr lang="ru-RU" sz="2400" dirty="0">
                <a:latin typeface="Arial Narrow" panose="020B0606020202030204" pitchFamily="34" charset="0"/>
              </a:rPr>
              <a:t>);</a:t>
            </a:r>
            <a:endParaRPr lang="ru-RU" sz="2400" dirty="0" smtClean="0">
              <a:effectLst/>
              <a:latin typeface="Arial Narrow" panose="020B0606020202030204" pitchFamily="34" charset="0"/>
            </a:endParaRPr>
          </a:p>
          <a:p>
            <a:pPr lvl="1"/>
            <a:r>
              <a:rPr lang="ru-RU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б) </a:t>
            </a:r>
            <a:r>
              <a:rPr lang="ru-RU" sz="2400" dirty="0">
                <a:latin typeface="Arial Narrow" panose="020B0606020202030204" pitchFamily="34" charset="0"/>
              </a:rPr>
              <a:t>конкретные показатели товара, соответствующие значениям, установленным в документации об электронном аукционе, и указание на товарный знак (при наличии). Информация, предусмотренная настоящим подпунктом, включается в заявку на участие в электронном аукционе:</a:t>
            </a:r>
            <a:endParaRPr lang="ru-RU" sz="2400" dirty="0" smtClean="0">
              <a:effectLst/>
              <a:latin typeface="Arial Narrow" panose="020B0606020202030204" pitchFamily="34" charset="0"/>
            </a:endParaRPr>
          </a:p>
          <a:p>
            <a:pPr lvl="1"/>
            <a:r>
              <a:rPr lang="ru-RU" sz="2400" b="1" dirty="0" smtClean="0">
                <a:latin typeface="Arial Narrow" panose="020B0606020202030204" pitchFamily="34" charset="0"/>
              </a:rPr>
              <a:t>-</a:t>
            </a:r>
            <a:r>
              <a:rPr lang="ru-RU" sz="2400" dirty="0" smtClean="0">
                <a:latin typeface="Arial Narrow" panose="020B0606020202030204" pitchFamily="34" charset="0"/>
              </a:rPr>
              <a:t> в </a:t>
            </a:r>
            <a:r>
              <a:rPr lang="ru-RU" sz="2400" dirty="0">
                <a:latin typeface="Arial Narrow" panose="020B0606020202030204" pitchFamily="34" charset="0"/>
              </a:rPr>
              <a:t>случае отсутствия в документации об электронном аукционе указания на товарный </a:t>
            </a:r>
            <a:r>
              <a:rPr lang="ru-RU" sz="2400" dirty="0" smtClean="0">
                <a:latin typeface="Arial Narrow" panose="020B0606020202030204" pitchFamily="34" charset="0"/>
              </a:rPr>
              <a:t>знак; </a:t>
            </a:r>
            <a:endParaRPr lang="ru-RU" sz="2400" dirty="0">
              <a:latin typeface="Arial Narrow" panose="020B0606020202030204" pitchFamily="34" charset="0"/>
            </a:endParaRPr>
          </a:p>
          <a:p>
            <a:pPr lvl="1"/>
            <a:r>
              <a:rPr lang="ru-RU" sz="2400" b="1" dirty="0" smtClean="0">
                <a:latin typeface="Arial Narrow" panose="020B0606020202030204" pitchFamily="34" charset="0"/>
              </a:rPr>
              <a:t>-</a:t>
            </a:r>
            <a:r>
              <a:rPr lang="ru-RU" sz="2400" dirty="0" smtClean="0">
                <a:latin typeface="Arial Narrow" panose="020B0606020202030204" pitchFamily="34" charset="0"/>
              </a:rPr>
              <a:t> в </a:t>
            </a:r>
            <a:r>
              <a:rPr lang="ru-RU" sz="2400" dirty="0">
                <a:latin typeface="Arial Narrow" panose="020B0606020202030204" pitchFamily="34" charset="0"/>
              </a:rPr>
              <a:t>случае, если участник закупки предлагает товар, который обозначен товарным знаком, отличным от товарного знака, указанного в документации об электронном аукционе.</a:t>
            </a:r>
          </a:p>
        </p:txBody>
      </p:sp>
    </p:spTree>
    <p:extLst>
      <p:ext uri="{BB962C8B-B14F-4D97-AF65-F5344CB8AC3E}">
        <p14:creationId xmlns:p14="http://schemas.microsoft.com/office/powerpoint/2010/main" val="172715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260648"/>
            <a:ext cx="73448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Georgia" panose="02040502050405020303" pitchFamily="18" charset="0"/>
              </a:rPr>
              <a:t>Изменения, вступающие в силу с 01.07.2018</a:t>
            </a:r>
            <a:endParaRPr lang="ru-RU" sz="3200" dirty="0">
              <a:latin typeface="Georgia" panose="0204050205040502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844824"/>
            <a:ext cx="8496944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dirty="0">
                <a:latin typeface="Arial Narrow" panose="020B0606020202030204" pitchFamily="34" charset="0"/>
              </a:rPr>
              <a:t>Статья 69</a:t>
            </a:r>
            <a:endParaRPr lang="ru-RU" sz="2500" dirty="0">
              <a:latin typeface="Arial Narrow" panose="020B0606020202030204" pitchFamily="34" charset="0"/>
            </a:endParaRPr>
          </a:p>
          <a:p>
            <a:r>
              <a:rPr lang="ru-RU" sz="2500" dirty="0">
                <a:latin typeface="Arial Narrow" panose="020B0606020202030204" pitchFamily="34" charset="0"/>
              </a:rPr>
              <a:t>Появится новое основание для признания второй части заявки на участие в электронном аукционе не соответствующей требованиям, установленным аукционной документацией - в случае, предусмотренном нормативными правовыми актами, принятыми в соответствии со статьей 14 Закона о контрактной системе.</a:t>
            </a:r>
          </a:p>
        </p:txBody>
      </p:sp>
    </p:spTree>
    <p:extLst>
      <p:ext uri="{BB962C8B-B14F-4D97-AF65-F5344CB8AC3E}">
        <p14:creationId xmlns:p14="http://schemas.microsoft.com/office/powerpoint/2010/main" val="329006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260648"/>
            <a:ext cx="73448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Georgia" panose="02040502050405020303" pitchFamily="18" charset="0"/>
              </a:rPr>
              <a:t>Изменения, вступающие в силу с 01.07.2018</a:t>
            </a:r>
            <a:endParaRPr lang="ru-RU" sz="3200" dirty="0">
              <a:latin typeface="Georgia" panose="0204050205040502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628800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 Narrow" panose="020B0606020202030204" pitchFamily="34" charset="0"/>
              </a:rPr>
              <a:t>Также: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Arial Narrow" panose="020B0606020202030204" pitchFamily="34" charset="0"/>
              </a:rPr>
              <a:t>ч. 26 ст. 95 Закона о контрактной системе утратит силу с 01.07.2018</a:t>
            </a:r>
            <a:r>
              <a:rPr lang="ru-RU" sz="2400" dirty="0" smtClean="0">
                <a:latin typeface="Arial Narrow" panose="020B0606020202030204" pitchFamily="34" charset="0"/>
              </a:rPr>
              <a:t>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400" dirty="0">
              <a:latin typeface="Arial Narrow" panose="020B0606020202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Arial Narrow" panose="020B0606020202030204" pitchFamily="34" charset="0"/>
              </a:rPr>
              <a:t>ч. 9 ст. 94 Закона о контрактной системе поменяется: с 01.07.2018 по результатам отдельного этапа исполнения контракта нужно будет делать и размещать в ЕИС отчет только в трех случаях, указанных в новой редакции этой части</a:t>
            </a:r>
            <a:r>
              <a:rPr lang="ru-RU" sz="2400" dirty="0" smtClean="0">
                <a:latin typeface="Arial Narrow" panose="020B0606020202030204" pitchFamily="34" charset="0"/>
              </a:rPr>
              <a:t>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400" dirty="0">
              <a:latin typeface="Arial Narrow" panose="020B0606020202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Arial Narrow" panose="020B0606020202030204" pitchFamily="34" charset="0"/>
              </a:rPr>
              <a:t>ч. 3 ст. 103 Закона о контрактной системе с 01.07.2018 поменяется срок направления информации в реестр контрактов - будет пять рабочих дней вместо трех как сейчас.</a:t>
            </a:r>
          </a:p>
        </p:txBody>
      </p:sp>
    </p:spTree>
    <p:extLst>
      <p:ext uri="{BB962C8B-B14F-4D97-AF65-F5344CB8AC3E}">
        <p14:creationId xmlns:p14="http://schemas.microsoft.com/office/powerpoint/2010/main" val="399795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260648"/>
            <a:ext cx="73448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latin typeface="Georgia" panose="02040502050405020303" pitchFamily="18" charset="0"/>
              </a:rPr>
              <a:t>Изменения, вступающие в силу 01.01.2019</a:t>
            </a:r>
            <a:endParaRPr lang="ru-RU" sz="3200" dirty="0">
              <a:latin typeface="Georgia" panose="0204050205040502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865724"/>
            <a:ext cx="849694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>
                <a:latin typeface="Arial Narrow" panose="020B0606020202030204" pitchFamily="34" charset="0"/>
              </a:rPr>
              <a:t>Право проводить электронные процедуры станет для заказчиков обязанностью</a:t>
            </a:r>
            <a:r>
              <a:rPr lang="ru-RU" sz="2500" dirty="0" smtClean="0">
                <a:latin typeface="Arial Narrow" panose="020B0606020202030204" pitchFamily="34" charset="0"/>
              </a:rPr>
              <a:t>.</a:t>
            </a:r>
          </a:p>
          <a:p>
            <a:endParaRPr lang="ru-RU" sz="2500" dirty="0">
              <a:latin typeface="Arial Narrow" panose="020B0606020202030204" pitchFamily="34" charset="0"/>
            </a:endParaRPr>
          </a:p>
          <a:p>
            <a:r>
              <a:rPr lang="ru-RU" sz="2500" dirty="0">
                <a:latin typeface="Arial Narrow" panose="020B0606020202030204" pitchFamily="34" charset="0"/>
              </a:rPr>
              <a:t>С 01.01.2019 в ЕИС будет вестись единый реестр участников закупок. Регистрация в ЕИС участников будет проходить в электронной форме и бесплатно. Операторы электронных площадок после регистрации участника в ЕИС должны будут аккредитовать его на своей площадке. Лица, аккредитованные на площадках, но не прошедшие регистрацию в ЕИС, смогут участвовать в закупках только по 31.12.2019.</a:t>
            </a:r>
          </a:p>
        </p:txBody>
      </p:sp>
    </p:spTree>
    <p:extLst>
      <p:ext uri="{BB962C8B-B14F-4D97-AF65-F5344CB8AC3E}">
        <p14:creationId xmlns:p14="http://schemas.microsoft.com/office/powerpoint/2010/main" val="255692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335558"/>
            <a:ext cx="73448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Arial Narrow" panose="020B0606020202030204" pitchFamily="34" charset="0"/>
              </a:rPr>
              <a:t>Важная информация для заказчиков, осуществляющих закупки лекарств</a:t>
            </a:r>
            <a:endParaRPr lang="ru-RU" sz="3200" dirty="0"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865724"/>
            <a:ext cx="84969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latin typeface="Arial Narrow" panose="020B0606020202030204" pitchFamily="34" charset="0"/>
              </a:rPr>
              <a:t>С 01.01.2018 вступило в силу Постановление Правительства РФ от 15.11.2017 № 1380 «Об особенностях описания лекарственных препаратов для медицинского применения, являющихся объектом закупки для обеспечения государственных и муниципальных нужд</a:t>
            </a:r>
            <a:r>
              <a:rPr lang="ru-RU" sz="2600" dirty="0" smtClean="0">
                <a:latin typeface="Arial Narrow" panose="020B0606020202030204" pitchFamily="34" charset="0"/>
              </a:rPr>
              <a:t>».</a:t>
            </a:r>
          </a:p>
          <a:p>
            <a:endParaRPr lang="ru-RU" sz="2600" dirty="0">
              <a:latin typeface="Arial Narrow" panose="020B0606020202030204" pitchFamily="34" charset="0"/>
            </a:endParaRPr>
          </a:p>
          <a:p>
            <a:r>
              <a:rPr lang="ru-RU" sz="2600" dirty="0">
                <a:latin typeface="Arial Narrow" panose="020B0606020202030204" pitchFamily="34" charset="0"/>
              </a:rPr>
              <a:t>В этом постановлении утверждены основные правила описания лекарственных средств, необходимых к поставке. Большинство правил аналогично позициям ФАС России, отраженным во множествах разъяснений на эту тему.</a:t>
            </a:r>
          </a:p>
        </p:txBody>
      </p:sp>
    </p:spTree>
    <p:extLst>
      <p:ext uri="{BB962C8B-B14F-4D97-AF65-F5344CB8AC3E}">
        <p14:creationId xmlns:p14="http://schemas.microsoft.com/office/powerpoint/2010/main" val="100238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30" r="34371"/>
          <a:stretch/>
        </p:blipFill>
        <p:spPr>
          <a:xfrm rot="5400000">
            <a:off x="-1134075" y="2629639"/>
            <a:ext cx="2746473" cy="45676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55576" y="1594535"/>
            <a:ext cx="66247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Arial Narrow" panose="020B0606020202030204" pitchFamily="34" charset="0"/>
              </a:rPr>
              <a:t>Выступление начальника отдела Управления координации контрактной системы Министерства финансов Республики Коми </a:t>
            </a:r>
            <a:endParaRPr lang="ru-RU" sz="3200" dirty="0" smtClean="0">
              <a:latin typeface="Arial Narrow" panose="020B0606020202030204" pitchFamily="34" charset="0"/>
            </a:endParaRPr>
          </a:p>
          <a:p>
            <a:r>
              <a:rPr lang="ru-RU" sz="3200" b="1" dirty="0" err="1" smtClean="0">
                <a:latin typeface="Arial Narrow" panose="020B0606020202030204" pitchFamily="34" charset="0"/>
              </a:rPr>
              <a:t>Андрияна</a:t>
            </a:r>
            <a:r>
              <a:rPr lang="ru-RU" sz="3200" b="1" dirty="0" smtClean="0">
                <a:latin typeface="Arial Narrow" panose="020B0606020202030204" pitchFamily="34" charset="0"/>
              </a:rPr>
              <a:t> </a:t>
            </a:r>
            <a:r>
              <a:rPr lang="ru-RU" sz="3200" b="1" dirty="0">
                <a:latin typeface="Arial Narrow" panose="020B0606020202030204" pitchFamily="34" charset="0"/>
              </a:rPr>
              <a:t>Анатольевича </a:t>
            </a:r>
            <a:r>
              <a:rPr lang="ru-RU" sz="3200" b="1" dirty="0" smtClean="0">
                <a:latin typeface="Arial Narrow" panose="020B0606020202030204" pitchFamily="34" charset="0"/>
              </a:rPr>
              <a:t>Осипова</a:t>
            </a:r>
            <a:endParaRPr lang="ru-RU" sz="32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97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784887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Georgia" panose="02040502050405020303" pitchFamily="18" charset="0"/>
              </a:rPr>
              <a:t>Централизация закупок</a:t>
            </a:r>
            <a:r>
              <a:rPr lang="ru-RU" sz="3200" b="1" dirty="0" smtClean="0">
                <a:latin typeface="Georgia" panose="02040502050405020303" pitchFamily="18" charset="0"/>
              </a:rPr>
              <a:t>:</a:t>
            </a:r>
          </a:p>
          <a:p>
            <a:endParaRPr lang="ru-RU" sz="3200" b="1" dirty="0">
              <a:latin typeface="Arial Narrow" panose="020B06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latin typeface="Arial Narrow" panose="020B0606020202030204" pitchFamily="34" charset="0"/>
              </a:rPr>
              <a:t>- Единые требования к формированию документации;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latin typeface="Arial Narrow" panose="020B0606020202030204" pitchFamily="34" charset="0"/>
              </a:rPr>
              <a:t>- Единые требования к формированию заявок;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latin typeface="Arial Narrow" panose="020B0606020202030204" pitchFamily="34" charset="0"/>
              </a:rPr>
              <a:t>- Обобщение практики принятия решений.</a:t>
            </a:r>
          </a:p>
          <a:p>
            <a:r>
              <a:rPr lang="ru-RU" sz="2800" dirty="0">
                <a:latin typeface="Arial Narrow" panose="020B0606020202030204" pitchFamily="34" charset="0"/>
              </a:rPr>
              <a:t>- Реформа, проводимая в Республике Коми: централизация муниципальных закупок муниципальных образований Республики Коми в финансовых органах.</a:t>
            </a:r>
          </a:p>
        </p:txBody>
      </p:sp>
    </p:spTree>
    <p:extLst>
      <p:ext uri="{BB962C8B-B14F-4D97-AF65-F5344CB8AC3E}">
        <p14:creationId xmlns:p14="http://schemas.microsoft.com/office/powerpoint/2010/main" val="1755784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7848872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Georgia" panose="02040502050405020303" pitchFamily="18" charset="0"/>
              </a:rPr>
              <a:t>Правоприменительная практика и проблемы реализации Закона № </a:t>
            </a:r>
            <a:r>
              <a:rPr lang="ru-RU" sz="2800" b="1" dirty="0" smtClean="0">
                <a:latin typeface="Georgia" panose="02040502050405020303" pitchFamily="18" charset="0"/>
              </a:rPr>
              <a:t>44-ФЗ</a:t>
            </a:r>
          </a:p>
          <a:p>
            <a:endParaRPr lang="ru-RU" sz="3200" b="1" dirty="0">
              <a:latin typeface="Arial Narrow" panose="020B0606020202030204" pitchFamily="34" charset="0"/>
            </a:endParaRPr>
          </a:p>
          <a:p>
            <a:pPr>
              <a:spcAft>
                <a:spcPts val="1800"/>
              </a:spcAft>
            </a:pPr>
            <a:r>
              <a:rPr lang="ru-RU" sz="2800" dirty="0">
                <a:latin typeface="Arial Narrow" panose="020B0606020202030204" pitchFamily="34" charset="0"/>
              </a:rPr>
              <a:t>- разъяснения законодательства (официальное толкование);</a:t>
            </a:r>
          </a:p>
          <a:p>
            <a:pPr>
              <a:spcAft>
                <a:spcPts val="1800"/>
              </a:spcAft>
            </a:pPr>
            <a:r>
              <a:rPr lang="ru-RU" sz="2800" dirty="0">
                <a:latin typeface="Arial Narrow" panose="020B0606020202030204" pitchFamily="34" charset="0"/>
              </a:rPr>
              <a:t>- позиция контрольных органов (ФАС по РК, Минэкономики РК);</a:t>
            </a:r>
          </a:p>
          <a:p>
            <a:pPr>
              <a:spcAft>
                <a:spcPts val="1800"/>
              </a:spcAft>
            </a:pPr>
            <a:r>
              <a:rPr lang="ru-RU" sz="2800" dirty="0">
                <a:latin typeface="Arial Narrow" panose="020B0606020202030204" pitchFamily="34" charset="0"/>
              </a:rPr>
              <a:t>- судебная практика (Волго-Вятский округ, Верховный суд, Обобщение судебной практики);</a:t>
            </a:r>
          </a:p>
          <a:p>
            <a:pPr>
              <a:spcAft>
                <a:spcPts val="1800"/>
              </a:spcAft>
            </a:pPr>
            <a:r>
              <a:rPr lang="ru-RU" sz="2800" dirty="0">
                <a:latin typeface="Arial Narrow" panose="020B0606020202030204" pitchFamily="34" charset="0"/>
              </a:rPr>
              <a:t>-  прочие источники информации (</a:t>
            </a:r>
            <a:r>
              <a:rPr lang="ru-RU" sz="2800" dirty="0" err="1">
                <a:latin typeface="Arial Narrow" panose="020B0606020202030204" pitchFamily="34" charset="0"/>
              </a:rPr>
              <a:t>КонсультантПлюс</a:t>
            </a:r>
            <a:r>
              <a:rPr lang="ru-RU" sz="2800" dirty="0">
                <a:latin typeface="Arial Narrow" panose="020B0606020202030204" pitchFamily="34" charset="0"/>
              </a:rPr>
              <a:t>, форумы</a:t>
            </a:r>
            <a:r>
              <a:rPr lang="ru-RU" sz="2800" dirty="0" smtClean="0">
                <a:latin typeface="Arial Narrow" panose="020B0606020202030204" pitchFamily="34" charset="0"/>
              </a:rPr>
              <a:t>).</a:t>
            </a:r>
            <a:endParaRPr lang="ru-RU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520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784887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Georgia" panose="02040502050405020303" pitchFamily="18" charset="0"/>
              </a:rPr>
              <a:t>Изменения в 44-ФЗ</a:t>
            </a:r>
            <a:r>
              <a:rPr lang="ru-RU" sz="3200" b="1" dirty="0" smtClean="0">
                <a:latin typeface="Georgia" panose="02040502050405020303" pitchFamily="18" charset="0"/>
              </a:rPr>
              <a:t>:</a:t>
            </a:r>
          </a:p>
          <a:p>
            <a:endParaRPr lang="ru-RU" sz="3200" b="1" dirty="0">
              <a:latin typeface="Arial Narrow" panose="020B06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3200" dirty="0">
                <a:latin typeface="Arial Narrow" panose="020B0606020202030204" pitchFamily="34" charset="0"/>
              </a:rPr>
              <a:t>- новые способы осуществления закупок;</a:t>
            </a:r>
          </a:p>
          <a:p>
            <a:pPr>
              <a:lnSpc>
                <a:spcPct val="150000"/>
              </a:lnSpc>
            </a:pPr>
            <a:r>
              <a:rPr lang="ru-RU" sz="3200" dirty="0">
                <a:latin typeface="Arial Narrow" panose="020B0606020202030204" pitchFamily="34" charset="0"/>
              </a:rPr>
              <a:t>- положительные изменения;</a:t>
            </a:r>
          </a:p>
          <a:p>
            <a:pPr>
              <a:lnSpc>
                <a:spcPct val="150000"/>
              </a:lnSpc>
            </a:pPr>
            <a:r>
              <a:rPr lang="ru-RU" sz="3200" dirty="0">
                <a:latin typeface="Arial Narrow" panose="020B0606020202030204" pitchFamily="34" charset="0"/>
              </a:rPr>
              <a:t>- будущие проблемы </a:t>
            </a:r>
            <a:r>
              <a:rPr lang="ru-RU" sz="3200" dirty="0" err="1">
                <a:latin typeface="Arial Narrow" panose="020B0606020202030204" pitchFamily="34" charset="0"/>
              </a:rPr>
              <a:t>правоприменения</a:t>
            </a:r>
            <a:r>
              <a:rPr lang="ru-RU" sz="3200" dirty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5082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30" r="28062"/>
          <a:stretch/>
        </p:blipFill>
        <p:spPr>
          <a:xfrm rot="5400000">
            <a:off x="-1364487" y="2860051"/>
            <a:ext cx="3207293" cy="45676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55576" y="1340768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Arial Narrow" panose="020B0606020202030204" pitchFamily="34" charset="0"/>
              </a:rPr>
              <a:t>Вопросы</a:t>
            </a:r>
            <a:r>
              <a:rPr lang="ru-RU" sz="2800" dirty="0">
                <a:latin typeface="Arial Narrow" panose="020B0606020202030204" pitchFamily="34" charset="0"/>
              </a:rPr>
              <a:t> </a:t>
            </a:r>
            <a:r>
              <a:rPr lang="ru-RU" sz="2800" b="1" dirty="0">
                <a:latin typeface="Arial Narrow" panose="020B0606020202030204" pitchFamily="34" charset="0"/>
              </a:rPr>
              <a:t>от участников семинара </a:t>
            </a:r>
            <a:r>
              <a:rPr lang="ru-RU" sz="2800" dirty="0">
                <a:latin typeface="Arial Narrow" panose="020B0606020202030204" pitchFamily="34" charset="0"/>
              </a:rPr>
              <a:t>на тему: Правовое регулирование участия в закупках, предусмотренных 44-ФЗ «О контрактной системе в сфере закупок товаров, работ, услуг для обеспечения государственных и муниципальных нужд</a:t>
            </a:r>
            <a:r>
              <a:rPr lang="ru-RU" sz="2800" dirty="0" smtClean="0">
                <a:latin typeface="Arial Narrow" panose="020B0606020202030204" pitchFamily="34" charset="0"/>
              </a:rPr>
              <a:t>».</a:t>
            </a:r>
          </a:p>
          <a:p>
            <a:r>
              <a:rPr lang="ru-RU" sz="2800" dirty="0" smtClean="0">
                <a:latin typeface="Arial Narrow" panose="020B0606020202030204" pitchFamily="34" charset="0"/>
              </a:rPr>
              <a:t> </a:t>
            </a:r>
          </a:p>
          <a:p>
            <a:r>
              <a:rPr lang="ru-RU" sz="2700" dirty="0" smtClean="0">
                <a:latin typeface="Arial Narrow" panose="020B0606020202030204" pitchFamily="34" charset="0"/>
              </a:rPr>
              <a:t>Отвечает </a:t>
            </a:r>
            <a:r>
              <a:rPr lang="ru-RU" sz="2700" dirty="0">
                <a:latin typeface="Arial Narrow" panose="020B0606020202030204" pitchFamily="34" charset="0"/>
              </a:rPr>
              <a:t>заместитель руководителя Коми УФАС России </a:t>
            </a:r>
            <a:r>
              <a:rPr lang="ru-RU" sz="2700" b="1" dirty="0">
                <a:latin typeface="Arial Narrow" panose="020B0606020202030204" pitchFamily="34" charset="0"/>
              </a:rPr>
              <a:t>Ольга Ивановна </a:t>
            </a:r>
            <a:r>
              <a:rPr lang="ru-RU" sz="2700" b="1" dirty="0" err="1">
                <a:latin typeface="Arial Narrow" panose="020B0606020202030204" pitchFamily="34" charset="0"/>
              </a:rPr>
              <a:t>Дейберт</a:t>
            </a:r>
            <a:r>
              <a:rPr lang="ru-RU" sz="2700" b="1" dirty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926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980728"/>
            <a:ext cx="777686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latin typeface="Arial Narrow" panose="020B0606020202030204" pitchFamily="34" charset="0"/>
              </a:rPr>
              <a:t>Программа семинара</a:t>
            </a:r>
          </a:p>
          <a:p>
            <a:pPr lvl="0"/>
            <a:endParaRPr lang="ru-RU" sz="2000" dirty="0">
              <a:latin typeface="Arial Narrow" panose="020B0606020202030204" pitchFamily="34" charset="0"/>
            </a:endParaRPr>
          </a:p>
          <a:p>
            <a:pPr lvl="0"/>
            <a:r>
              <a:rPr lang="ru-RU" sz="2000" b="1" dirty="0" smtClean="0">
                <a:latin typeface="Arial Narrow" panose="020B0606020202030204" pitchFamily="34" charset="0"/>
              </a:rPr>
              <a:t>9:30- </a:t>
            </a:r>
            <a:r>
              <a:rPr lang="ru-RU" sz="2000" b="1" dirty="0">
                <a:latin typeface="Arial Narrow" panose="020B0606020202030204" pitchFamily="34" charset="0"/>
              </a:rPr>
              <a:t>9:35  – </a:t>
            </a:r>
            <a:r>
              <a:rPr lang="ru-RU" sz="2000" dirty="0">
                <a:latin typeface="Arial Narrow" panose="020B0606020202030204" pitchFamily="34" charset="0"/>
              </a:rPr>
              <a:t>открытие </a:t>
            </a:r>
            <a:r>
              <a:rPr lang="ru-RU" sz="2000" dirty="0" smtClean="0">
                <a:latin typeface="Arial Narrow" panose="020B0606020202030204" pitchFamily="34" charset="0"/>
              </a:rPr>
              <a:t>семинара</a:t>
            </a:r>
          </a:p>
          <a:p>
            <a:r>
              <a:rPr lang="ru-RU" sz="2000" b="1" dirty="0" smtClean="0">
                <a:latin typeface="Arial Narrow" panose="020B0606020202030204" pitchFamily="34" charset="0"/>
              </a:rPr>
              <a:t>9.40 – 9.55 </a:t>
            </a:r>
            <a:r>
              <a:rPr lang="ru-RU" sz="2000" b="1" dirty="0">
                <a:latin typeface="Arial Narrow" panose="020B0606020202030204" pitchFamily="34" charset="0"/>
              </a:rPr>
              <a:t>–</a:t>
            </a:r>
            <a:r>
              <a:rPr lang="ru-RU" sz="2000" b="1" dirty="0" smtClean="0">
                <a:latin typeface="Arial Narrow" panose="020B0606020202030204" pitchFamily="34" charset="0"/>
              </a:rPr>
              <a:t> </a:t>
            </a:r>
            <a:r>
              <a:rPr lang="ru-RU" sz="2000" b="1" dirty="0">
                <a:latin typeface="Arial Narrow" panose="020B0606020202030204" pitchFamily="34" charset="0"/>
              </a:rPr>
              <a:t>«Возможности системы </a:t>
            </a:r>
            <a:r>
              <a:rPr lang="ru-RU" sz="2000" b="1" dirty="0" err="1">
                <a:latin typeface="Arial Narrow" panose="020B0606020202030204" pitchFamily="34" charset="0"/>
              </a:rPr>
              <a:t>КонсультантПлюс</a:t>
            </a:r>
            <a:r>
              <a:rPr lang="ru-RU" sz="2000" b="1" dirty="0">
                <a:latin typeface="Arial Narrow" panose="020B0606020202030204" pitchFamily="34" charset="0"/>
              </a:rPr>
              <a:t> в решении вопросов, связанных с закупочной деятельностью»</a:t>
            </a:r>
            <a:r>
              <a:rPr lang="ru-RU" sz="2000" dirty="0">
                <a:latin typeface="Arial Narrow" panose="020B0606020202030204" pitchFamily="34" charset="0"/>
              </a:rPr>
              <a:t>.  </a:t>
            </a:r>
            <a:r>
              <a:rPr lang="ru-RU" sz="2000" dirty="0" smtClean="0">
                <a:latin typeface="Arial Narrow" panose="020B0606020202030204" pitchFamily="34" charset="0"/>
              </a:rPr>
              <a:t>Выступающий -  специалист </a:t>
            </a:r>
            <a:r>
              <a:rPr lang="ru-RU" sz="2000" dirty="0">
                <a:latin typeface="Arial Narrow" panose="020B0606020202030204" pitchFamily="34" charset="0"/>
              </a:rPr>
              <a:t>Службы консультирования </a:t>
            </a:r>
            <a:r>
              <a:rPr lang="ru-RU" sz="2000" dirty="0" smtClean="0">
                <a:latin typeface="Arial Narrow" panose="020B0606020202030204" pitchFamily="34" charset="0"/>
              </a:rPr>
              <a:t>пользователей компании «Консультант Коми» Екатерина Слесарчук</a:t>
            </a:r>
          </a:p>
          <a:p>
            <a:endParaRPr lang="ru-RU" sz="2000" dirty="0">
              <a:latin typeface="Arial Narrow" panose="020B0606020202030204" pitchFamily="34" charset="0"/>
            </a:endParaRPr>
          </a:p>
          <a:p>
            <a:r>
              <a:rPr lang="en-US" sz="2000" b="1" dirty="0" smtClean="0">
                <a:latin typeface="Arial Narrow" panose="020B0606020202030204" pitchFamily="34" charset="0"/>
              </a:rPr>
              <a:t>10</a:t>
            </a:r>
            <a:r>
              <a:rPr lang="ru-RU" sz="2000" b="1" dirty="0" smtClean="0">
                <a:latin typeface="Arial Narrow" panose="020B0606020202030204" pitchFamily="34" charset="0"/>
              </a:rPr>
              <a:t>.00 – 12.00 </a:t>
            </a:r>
            <a:r>
              <a:rPr lang="ru-RU" sz="2000" b="1" dirty="0">
                <a:latin typeface="Arial Narrow" panose="020B0606020202030204" pitchFamily="34" charset="0"/>
              </a:rPr>
              <a:t>– </a:t>
            </a:r>
            <a:r>
              <a:rPr lang="ru-RU" sz="2000" dirty="0" smtClean="0">
                <a:latin typeface="Arial Narrow" panose="020B0606020202030204" pitchFamily="34" charset="0"/>
              </a:rPr>
              <a:t>Выступающие: </a:t>
            </a:r>
          </a:p>
          <a:p>
            <a:r>
              <a:rPr lang="ru-RU" sz="2000" dirty="0" smtClean="0">
                <a:latin typeface="Arial Narrow" panose="020B0606020202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 Narrow" panose="020B0606020202030204" pitchFamily="34" charset="0"/>
              </a:rPr>
              <a:t>заместитель </a:t>
            </a:r>
            <a:r>
              <a:rPr lang="ru-RU" sz="2000" dirty="0">
                <a:latin typeface="Arial Narrow" panose="020B0606020202030204" pitchFamily="34" charset="0"/>
              </a:rPr>
              <a:t>руководителя Коми УФАС России </a:t>
            </a:r>
            <a:r>
              <a:rPr lang="ru-RU" sz="2000" dirty="0" smtClean="0">
                <a:latin typeface="Arial Narrow" panose="020B0606020202030204" pitchFamily="34" charset="0"/>
              </a:rPr>
              <a:t>Ольга Ивановна Дейберт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 Narrow" panose="020B0606020202030204" pitchFamily="34" charset="0"/>
              </a:rPr>
              <a:t>начальник отдела </a:t>
            </a:r>
            <a:r>
              <a:rPr lang="ru-RU" sz="2000" dirty="0">
                <a:latin typeface="Arial Narrow" panose="020B0606020202030204" pitchFamily="34" charset="0"/>
              </a:rPr>
              <a:t>Управления координации контрактной системы Министерства финансов Республики Коми Андриян Анатольевич Осипов;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4832"/>
            <a:ext cx="457200" cy="274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0558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18584"/>
            <a:ext cx="80648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latin typeface="Arial Narrow" panose="020B0606020202030204" pitchFamily="34" charset="0"/>
              </a:rPr>
              <a:t>1) Заключен </a:t>
            </a:r>
            <a:r>
              <a:rPr lang="ru-RU" sz="2800" dirty="0">
                <a:latin typeface="Arial Narrow" panose="020B0606020202030204" pitchFamily="34" charset="0"/>
              </a:rPr>
              <a:t>контракт на получение коммунальных услуг в 2018 году. Можно ли будет не размещать в ЕИС отчет об исполнении контракта (результатах отдельного этапа исполнения контракта) с июля 2018 года? </a:t>
            </a:r>
          </a:p>
        </p:txBody>
      </p:sp>
    </p:spTree>
    <p:extLst>
      <p:ext uri="{BB962C8B-B14F-4D97-AF65-F5344CB8AC3E}">
        <p14:creationId xmlns:p14="http://schemas.microsoft.com/office/powerpoint/2010/main" val="26020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0850" y="476672"/>
            <a:ext cx="830962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latin typeface="Arial Narrow" panose="020B0606020202030204" pitchFamily="34" charset="0"/>
              </a:rPr>
              <a:t>2) </a:t>
            </a:r>
            <a:r>
              <a:rPr lang="ru-RU" sz="2400" dirty="0">
                <a:latin typeface="Arial Narrow" panose="020B0606020202030204" pitchFamily="34" charset="0"/>
              </a:rPr>
              <a:t>Положениями подпунктов </a:t>
            </a:r>
            <a:r>
              <a:rPr lang="ru-RU" sz="2400" dirty="0" smtClean="0">
                <a:latin typeface="Arial Narrow" panose="020B0606020202030204" pitchFamily="34" charset="0"/>
              </a:rPr>
              <a:t>«а» </a:t>
            </a:r>
            <a:r>
              <a:rPr lang="ru-RU" sz="2400" dirty="0">
                <a:latin typeface="Arial Narrow" panose="020B0606020202030204" pitchFamily="34" charset="0"/>
              </a:rPr>
              <a:t>и </a:t>
            </a:r>
            <a:r>
              <a:rPr lang="ru-RU" sz="2400" dirty="0" smtClean="0">
                <a:latin typeface="Arial Narrow" panose="020B0606020202030204" pitchFamily="34" charset="0"/>
              </a:rPr>
              <a:t>«б» </a:t>
            </a:r>
            <a:r>
              <a:rPr lang="ru-RU" sz="2400" dirty="0">
                <a:latin typeface="Arial Narrow" panose="020B0606020202030204" pitchFamily="34" charset="0"/>
              </a:rPr>
              <a:t>пункта 3 части 3 статьи 66 Закона 44-ФЗ установлены требования к содержанию первой части заявки на участие в электронном аукционе при заключении контракта на выполнение работы или оказание услуги, для выполнения или оказания которых используется товар. Проводим закупку на выполнение работ с материалами подрядчика. В техническом задании указываем товарный знак со словами </a:t>
            </a:r>
            <a:r>
              <a:rPr lang="ru-RU" sz="2400" dirty="0" smtClean="0">
                <a:latin typeface="Arial Narrow" panose="020B0606020202030204" pitchFamily="34" charset="0"/>
              </a:rPr>
              <a:t>«или эквивалент». </a:t>
            </a:r>
            <a:r>
              <a:rPr lang="ru-RU" sz="2400" dirty="0">
                <a:latin typeface="Arial Narrow" panose="020B0606020202030204" pitchFamily="34" charset="0"/>
              </a:rPr>
              <a:t>При этом наименование страны происхождения товара не указываем, т.к. установлен запрет ст.33 Закона. </a:t>
            </a:r>
            <a:endParaRPr lang="ru-RU" sz="2400" dirty="0" smtClean="0">
              <a:latin typeface="Arial Narrow" panose="020B0606020202030204" pitchFamily="34" charset="0"/>
            </a:endParaRPr>
          </a:p>
          <a:p>
            <a:pPr lvl="0"/>
            <a:r>
              <a:rPr lang="ru-RU" sz="2400" dirty="0" smtClean="0">
                <a:latin typeface="Arial Narrow" panose="020B0606020202030204" pitchFamily="34" charset="0"/>
              </a:rPr>
              <a:t> </a:t>
            </a:r>
          </a:p>
          <a:p>
            <a:pPr lvl="0"/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smtClean="0">
                <a:latin typeface="Arial Narrow" panose="020B0606020202030204" pitchFamily="34" charset="0"/>
              </a:rPr>
              <a:t>   Какую </a:t>
            </a:r>
            <a:r>
              <a:rPr lang="ru-RU" sz="2400" dirty="0">
                <a:latin typeface="Arial Narrow" panose="020B0606020202030204" pitchFamily="34" charset="0"/>
              </a:rPr>
              <a:t>требовать информацию от участников закупки в составе первой части заявок - предусмотренную подпунктом </a:t>
            </a:r>
            <a:r>
              <a:rPr lang="ru-RU" sz="2400" dirty="0" smtClean="0">
                <a:latin typeface="Arial Narrow" panose="020B0606020202030204" pitchFamily="34" charset="0"/>
              </a:rPr>
              <a:t>«а» </a:t>
            </a:r>
            <a:r>
              <a:rPr lang="ru-RU" sz="2400" dirty="0">
                <a:latin typeface="Arial Narrow" panose="020B0606020202030204" pitchFamily="34" charset="0"/>
              </a:rPr>
              <a:t>или </a:t>
            </a:r>
            <a:r>
              <a:rPr lang="ru-RU" sz="2400" dirty="0" smtClean="0">
                <a:latin typeface="Arial Narrow" panose="020B0606020202030204" pitchFamily="34" charset="0"/>
              </a:rPr>
              <a:t>«б» </a:t>
            </a:r>
            <a:r>
              <a:rPr lang="ru-RU" sz="2400" dirty="0">
                <a:latin typeface="Arial Narrow" panose="020B0606020202030204" pitchFamily="34" charset="0"/>
              </a:rPr>
              <a:t>пункта 3 части 3 статьи 66? </a:t>
            </a:r>
            <a:endParaRPr lang="ru-RU" sz="2400" dirty="0" smtClean="0">
              <a:latin typeface="Arial Narrow" panose="020B0606020202030204" pitchFamily="34" charset="0"/>
            </a:endParaRPr>
          </a:p>
          <a:p>
            <a:pPr lvl="0"/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smtClean="0">
                <a:latin typeface="Arial Narrow" panose="020B0606020202030204" pitchFamily="34" charset="0"/>
              </a:rPr>
              <a:t>   Вправе </a:t>
            </a:r>
            <a:r>
              <a:rPr lang="ru-RU" sz="2400" dirty="0">
                <a:latin typeface="Arial Narrow" panose="020B0606020202030204" pitchFamily="34" charset="0"/>
              </a:rPr>
              <a:t>ли заказчик указывать наименование страны происхождения товара при указании в техническом задании товарного знака со словами </a:t>
            </a:r>
            <a:r>
              <a:rPr lang="ru-RU" sz="2400" dirty="0" smtClean="0">
                <a:latin typeface="Arial Narrow" panose="020B0606020202030204" pitchFamily="34" charset="0"/>
              </a:rPr>
              <a:t>«или эквивалент»?</a:t>
            </a:r>
            <a:endParaRPr lang="ru-RU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38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latin typeface="Arial Narrow" panose="020B0606020202030204" pitchFamily="34" charset="0"/>
              </a:rPr>
              <a:t>3) Можно </a:t>
            </a:r>
            <a:r>
              <a:rPr lang="ru-RU" sz="2800" dirty="0">
                <a:latin typeface="Arial Narrow" panose="020B0606020202030204" pitchFamily="34" charset="0"/>
              </a:rPr>
              <a:t>ли при запросе котировок в соответствии с п.1 ч.1 ст. 31 к участникам закупки устанавливать требования, которые прописаны в пунктах 3-5, 7, 7.1, 9 части 1 статьи 31 Федерального закона от 05.04.2013 г. № 44-ФЗ ФЗ, а также устанавливать дополнительные требования?</a:t>
            </a:r>
          </a:p>
        </p:txBody>
      </p:sp>
    </p:spTree>
    <p:extLst>
      <p:ext uri="{BB962C8B-B14F-4D97-AF65-F5344CB8AC3E}">
        <p14:creationId xmlns:p14="http://schemas.microsoft.com/office/powerpoint/2010/main" val="226405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13690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latin typeface="Arial Narrow" panose="020B0606020202030204" pitchFamily="34" charset="0"/>
              </a:rPr>
              <a:t>4) </a:t>
            </a:r>
            <a:r>
              <a:rPr lang="ru-RU" sz="2800" dirty="0">
                <a:latin typeface="Arial Narrow" panose="020B0606020202030204" pitchFamily="34" charset="0"/>
              </a:rPr>
              <a:t>Заказчику необходимо провести закупку по ОСАГО запросом котировок. </a:t>
            </a:r>
            <a:endParaRPr lang="ru-RU" sz="2800" dirty="0" smtClean="0">
              <a:latin typeface="Arial Narrow" panose="020B0606020202030204" pitchFamily="34" charset="0"/>
            </a:endParaRPr>
          </a:p>
          <a:p>
            <a:pPr lvl="0"/>
            <a:endParaRPr lang="ru-RU" sz="2800" dirty="0" smtClean="0">
              <a:latin typeface="Arial Narrow" panose="020B0606020202030204" pitchFamily="34" charset="0"/>
            </a:endParaRPr>
          </a:p>
          <a:p>
            <a:pPr lvl="0"/>
            <a:r>
              <a:rPr lang="ru-RU" sz="2800" dirty="0">
                <a:latin typeface="Arial Narrow" panose="020B0606020202030204" pitchFamily="34" charset="0"/>
              </a:rPr>
              <a:t> </a:t>
            </a:r>
            <a:r>
              <a:rPr lang="ru-RU" sz="2800" dirty="0" smtClean="0">
                <a:latin typeface="Arial Narrow" panose="020B0606020202030204" pitchFamily="34" charset="0"/>
              </a:rPr>
              <a:t>   Можно </a:t>
            </a:r>
            <a:r>
              <a:rPr lang="ru-RU" sz="2800" dirty="0">
                <a:latin typeface="Arial Narrow" panose="020B0606020202030204" pitchFamily="34" charset="0"/>
              </a:rPr>
              <a:t>ли в извещении установить требование о наличии лицензии? </a:t>
            </a:r>
            <a:endParaRPr lang="ru-RU" sz="2800" dirty="0" smtClean="0">
              <a:latin typeface="Arial Narrow" panose="020B0606020202030204" pitchFamily="34" charset="0"/>
            </a:endParaRPr>
          </a:p>
          <a:p>
            <a:pPr lvl="0"/>
            <a:r>
              <a:rPr lang="ru-RU" sz="2800" dirty="0" smtClean="0">
                <a:latin typeface="Arial Narrow" panose="020B0606020202030204" pitchFamily="34" charset="0"/>
              </a:rPr>
              <a:t>    Должен </a:t>
            </a:r>
            <a:r>
              <a:rPr lang="ru-RU" sz="2800" dirty="0">
                <a:latin typeface="Arial Narrow" panose="020B0606020202030204" pitchFamily="34" charset="0"/>
              </a:rPr>
              <a:t>ли участник закупки в составе заявки прикладывать эту лицензию? </a:t>
            </a:r>
          </a:p>
        </p:txBody>
      </p:sp>
    </p:spTree>
    <p:extLst>
      <p:ext uri="{BB962C8B-B14F-4D97-AF65-F5344CB8AC3E}">
        <p14:creationId xmlns:p14="http://schemas.microsoft.com/office/powerpoint/2010/main" val="226876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latin typeface="Arial Narrow" panose="020B0606020202030204" pitchFamily="34" charset="0"/>
              </a:rPr>
              <a:t>5) </a:t>
            </a:r>
            <a:r>
              <a:rPr lang="ru-RU" sz="2800" dirty="0">
                <a:latin typeface="Arial Narrow" panose="020B0606020202030204" pitchFamily="34" charset="0"/>
              </a:rPr>
              <a:t>Применение постановления 1236 при приобретении специализированного ПО (например, модули для </a:t>
            </a:r>
            <a:r>
              <a:rPr lang="ru-RU" sz="2800" dirty="0" err="1">
                <a:latin typeface="Arial Narrow" panose="020B0606020202030204" pitchFamily="34" charset="0"/>
              </a:rPr>
              <a:t>гос.кадастровой</a:t>
            </a:r>
            <a:r>
              <a:rPr lang="ru-RU" sz="2800" dirty="0">
                <a:latin typeface="Arial Narrow" panose="020B0606020202030204" pitchFamily="34" charset="0"/>
              </a:rPr>
              <a:t> оценки, которые разрабатываются только в РФ), либо применение </a:t>
            </a:r>
            <a:r>
              <a:rPr lang="ru-RU" sz="2800" dirty="0" err="1">
                <a:latin typeface="Arial Narrow" panose="020B0606020202030204" pitchFamily="34" charset="0"/>
              </a:rPr>
              <a:t>нац.режима</a:t>
            </a:r>
            <a:r>
              <a:rPr lang="ru-RU" sz="2800" dirty="0">
                <a:latin typeface="Arial Narrow" panose="020B0606020202030204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84363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 Narrow" panose="020B0606020202030204" pitchFamily="34" charset="0"/>
              </a:rPr>
              <a:t>6) Какие предусмотрены штрафные санкции для нарушителей порядка применения ФЗ-44, имеется ли статистика? </a:t>
            </a:r>
          </a:p>
        </p:txBody>
      </p:sp>
    </p:spTree>
    <p:extLst>
      <p:ext uri="{BB962C8B-B14F-4D97-AF65-F5344CB8AC3E}">
        <p14:creationId xmlns:p14="http://schemas.microsoft.com/office/powerpoint/2010/main" val="24727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7) </a:t>
            </a:r>
            <a:r>
              <a:rPr lang="ru-RU" sz="3200" dirty="0">
                <a:latin typeface="Arial Narrow" panose="020B0606020202030204" pitchFamily="34" charset="0"/>
              </a:rPr>
              <a:t>Возможно ли заключение контракта на поставку государственных знаков почтовой оплаты (почтовых марок) по пункту 1.1 статьи 93 44 ФЗ?</a:t>
            </a:r>
          </a:p>
        </p:txBody>
      </p:sp>
    </p:spTree>
    <p:extLst>
      <p:ext uri="{BB962C8B-B14F-4D97-AF65-F5344CB8AC3E}">
        <p14:creationId xmlns:p14="http://schemas.microsoft.com/office/powerpoint/2010/main" val="37621581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8) </a:t>
            </a:r>
            <a:r>
              <a:rPr lang="ru-RU" sz="3200" dirty="0">
                <a:latin typeface="Arial Narrow" panose="020B0606020202030204" pitchFamily="34" charset="0"/>
              </a:rPr>
              <a:t>Регулируются ли взносы на капремонт 44-ФЗ? </a:t>
            </a:r>
          </a:p>
        </p:txBody>
      </p:sp>
    </p:spTree>
    <p:extLst>
      <p:ext uri="{BB962C8B-B14F-4D97-AF65-F5344CB8AC3E}">
        <p14:creationId xmlns:p14="http://schemas.microsoft.com/office/powerpoint/2010/main" val="20901693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9) </a:t>
            </a:r>
            <a:r>
              <a:rPr lang="ru-RU" sz="3200" dirty="0">
                <a:latin typeface="Arial Narrow" panose="020B0606020202030204" pitchFamily="34" charset="0"/>
              </a:rPr>
              <a:t>Изменение цены в условиях контракта. </a:t>
            </a:r>
          </a:p>
        </p:txBody>
      </p:sp>
    </p:spTree>
    <p:extLst>
      <p:ext uri="{BB962C8B-B14F-4D97-AF65-F5344CB8AC3E}">
        <p14:creationId xmlns:p14="http://schemas.microsoft.com/office/powerpoint/2010/main" val="23423461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10) </a:t>
            </a:r>
            <a:r>
              <a:rPr lang="ru-RU" sz="3200" dirty="0">
                <a:latin typeface="Arial Narrow" panose="020B0606020202030204" pitchFamily="34" charset="0"/>
              </a:rPr>
              <a:t>Что является этапом исполнения контракта? </a:t>
            </a:r>
          </a:p>
        </p:txBody>
      </p:sp>
    </p:spTree>
    <p:extLst>
      <p:ext uri="{BB962C8B-B14F-4D97-AF65-F5344CB8AC3E}">
        <p14:creationId xmlns:p14="http://schemas.microsoft.com/office/powerpoint/2010/main" val="1231635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30" r="34371"/>
          <a:stretch/>
        </p:blipFill>
        <p:spPr>
          <a:xfrm rot="5400000">
            <a:off x="-1134075" y="2629639"/>
            <a:ext cx="2746473" cy="45676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55576" y="1710978"/>
            <a:ext cx="66247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Arial Narrow" panose="020B0606020202030204" pitchFamily="34" charset="0"/>
              </a:rPr>
              <a:t>Выступление специалиста Службы консультирования пользователей компании «Консультант Коми» </a:t>
            </a:r>
          </a:p>
          <a:p>
            <a:r>
              <a:rPr lang="ru-RU" sz="3200" b="1" dirty="0" smtClean="0">
                <a:latin typeface="Arial Narrow" panose="020B0606020202030204" pitchFamily="34" charset="0"/>
              </a:rPr>
              <a:t>Екатерины</a:t>
            </a:r>
            <a:r>
              <a:rPr lang="en-US" sz="3200" b="1" dirty="0" smtClean="0">
                <a:latin typeface="Arial Narrow" panose="020B0606020202030204" pitchFamily="34" charset="0"/>
              </a:rPr>
              <a:t> </a:t>
            </a:r>
            <a:r>
              <a:rPr lang="ru-RU" sz="3200" b="1" dirty="0" smtClean="0">
                <a:latin typeface="Arial Narrow" panose="020B0606020202030204" pitchFamily="34" charset="0"/>
              </a:rPr>
              <a:t>Слесарчук</a:t>
            </a:r>
            <a:r>
              <a:rPr lang="ru-RU" sz="3200" b="1" dirty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664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11) </a:t>
            </a:r>
            <a:r>
              <a:rPr lang="ru-RU" sz="3200" dirty="0">
                <a:latin typeface="Arial Narrow" panose="020B0606020202030204" pitchFamily="34" charset="0"/>
              </a:rPr>
              <a:t>Есть ли обязанность у филиала бюджетного учреждения закупать у субъектов малого предпринимательства не менее 15% от СГОЗ?</a:t>
            </a:r>
          </a:p>
        </p:txBody>
      </p:sp>
    </p:spTree>
    <p:extLst>
      <p:ext uri="{BB962C8B-B14F-4D97-AF65-F5344CB8AC3E}">
        <p14:creationId xmlns:p14="http://schemas.microsoft.com/office/powerpoint/2010/main" val="9680333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1369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12) </a:t>
            </a:r>
            <a:r>
              <a:rPr lang="ru-RU" sz="3200" dirty="0">
                <a:latin typeface="Arial Narrow" panose="020B0606020202030204" pitchFamily="34" charset="0"/>
              </a:rPr>
              <a:t>Нужно ли включать в договор с </a:t>
            </a:r>
            <a:r>
              <a:rPr lang="ru-RU" sz="3200" dirty="0" smtClean="0">
                <a:latin typeface="Arial Narrow" panose="020B0606020202030204" pitchFamily="34" charset="0"/>
              </a:rPr>
              <a:t>единственным </a:t>
            </a:r>
            <a:r>
              <a:rPr lang="ru-RU" sz="3200" dirty="0">
                <a:latin typeface="Arial Narrow" panose="020B0606020202030204" pitchFamily="34" charset="0"/>
              </a:rPr>
              <a:t>поставщиком фразу </a:t>
            </a:r>
            <a:r>
              <a:rPr lang="ru-RU" sz="3200" dirty="0" smtClean="0">
                <a:latin typeface="Arial Narrow" panose="020B0606020202030204" pitchFamily="34" charset="0"/>
              </a:rPr>
              <a:t>«Цена </a:t>
            </a:r>
            <a:r>
              <a:rPr lang="ru-RU" sz="3200" dirty="0">
                <a:latin typeface="Arial Narrow" panose="020B0606020202030204" pitchFamily="34" charset="0"/>
              </a:rPr>
              <a:t>договора (контракта), является фиксированной и не подлежит изменению в течение действия </a:t>
            </a:r>
            <a:r>
              <a:rPr lang="ru-RU" sz="3200" dirty="0" smtClean="0">
                <a:latin typeface="Arial Narrow" panose="020B0606020202030204" pitchFamily="34" charset="0"/>
              </a:rPr>
              <a:t>договора». При </a:t>
            </a:r>
            <a:r>
              <a:rPr lang="ru-RU" sz="3200" dirty="0">
                <a:latin typeface="Arial Narrow" panose="020B0606020202030204" pitchFamily="34" charset="0"/>
              </a:rPr>
              <a:t>условии указании суммы договора? </a:t>
            </a:r>
          </a:p>
        </p:txBody>
      </p:sp>
    </p:spTree>
    <p:extLst>
      <p:ext uri="{BB962C8B-B14F-4D97-AF65-F5344CB8AC3E}">
        <p14:creationId xmlns:p14="http://schemas.microsoft.com/office/powerpoint/2010/main" val="19202332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13) </a:t>
            </a:r>
            <a:r>
              <a:rPr lang="ru-RU" sz="3200" dirty="0">
                <a:latin typeface="Arial Narrow" panose="020B0606020202030204" pitchFamily="34" charset="0"/>
              </a:rPr>
              <a:t>Применение профессиональных стандартов по закупкам. </a:t>
            </a:r>
          </a:p>
        </p:txBody>
      </p:sp>
    </p:spTree>
    <p:extLst>
      <p:ext uri="{BB962C8B-B14F-4D97-AF65-F5344CB8AC3E}">
        <p14:creationId xmlns:p14="http://schemas.microsoft.com/office/powerpoint/2010/main" val="27065819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14) </a:t>
            </a:r>
            <a:r>
              <a:rPr lang="ru-RU" sz="3200" dirty="0">
                <a:latin typeface="Arial Narrow" panose="020B0606020202030204" pitchFamily="34" charset="0"/>
              </a:rPr>
              <a:t>Обязательные требования по повышению квалификации: минимальный объем программы, периодичность повышения квалификации. </a:t>
            </a:r>
          </a:p>
        </p:txBody>
      </p:sp>
    </p:spTree>
    <p:extLst>
      <p:ext uri="{BB962C8B-B14F-4D97-AF65-F5344CB8AC3E}">
        <p14:creationId xmlns:p14="http://schemas.microsoft.com/office/powerpoint/2010/main" val="22717169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15) </a:t>
            </a:r>
            <a:r>
              <a:rPr lang="ru-RU" sz="3200" dirty="0">
                <a:latin typeface="Arial Narrow" panose="020B0606020202030204" pitchFamily="34" charset="0"/>
              </a:rPr>
              <a:t>Контроль в сфере закупок. </a:t>
            </a:r>
          </a:p>
        </p:txBody>
      </p:sp>
    </p:spTree>
    <p:extLst>
      <p:ext uri="{BB962C8B-B14F-4D97-AF65-F5344CB8AC3E}">
        <p14:creationId xmlns:p14="http://schemas.microsoft.com/office/powerpoint/2010/main" val="772286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1369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16) </a:t>
            </a:r>
            <a:r>
              <a:rPr lang="ru-RU" sz="3200" dirty="0">
                <a:latin typeface="Arial Narrow" panose="020B0606020202030204" pitchFamily="34" charset="0"/>
              </a:rPr>
              <a:t>Можно заключить договор на поставку знаков почтовой оплаты (почтовых марок) по п.1 ч.1 ст.93 44-ФЗ с ФГУП «Почта России» как с субъектом естественных монополий? </a:t>
            </a:r>
          </a:p>
        </p:txBody>
      </p:sp>
    </p:spTree>
    <p:extLst>
      <p:ext uri="{BB962C8B-B14F-4D97-AF65-F5344CB8AC3E}">
        <p14:creationId xmlns:p14="http://schemas.microsoft.com/office/powerpoint/2010/main" val="1864584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136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17) </a:t>
            </a:r>
            <a:r>
              <a:rPr lang="ru-RU" sz="3200" dirty="0">
                <a:latin typeface="Arial Narrow" panose="020B0606020202030204" pitchFamily="34" charset="0"/>
              </a:rPr>
              <a:t>Распространяет ли статья 5 362-фз (в части заключения контрактов в рамках исполнения решений Правительства РФ) на средства федерального бюджета в части финансирования органов государственной власти? Применяется ли порядок заключения контрактов установленный п2ст5 362-фз?</a:t>
            </a:r>
          </a:p>
        </p:txBody>
      </p:sp>
    </p:spTree>
    <p:extLst>
      <p:ext uri="{BB962C8B-B14F-4D97-AF65-F5344CB8AC3E}">
        <p14:creationId xmlns:p14="http://schemas.microsoft.com/office/powerpoint/2010/main" val="37698191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1369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18) </a:t>
            </a:r>
            <a:r>
              <a:rPr lang="ru-RU" sz="3200" dirty="0">
                <a:latin typeface="Arial Narrow" panose="020B0606020202030204" pitchFamily="34" charset="0"/>
              </a:rPr>
              <a:t>Если в медицинском учреждении проводятся медицинские осмотры (есть лицензия), то каким образом проводить </a:t>
            </a:r>
            <a:r>
              <a:rPr lang="ru-RU" sz="3200" dirty="0" err="1" smtClean="0">
                <a:latin typeface="Arial Narrow" panose="020B0606020202030204" pitchFamily="34" charset="0"/>
              </a:rPr>
              <a:t>мед.осмотры</a:t>
            </a:r>
            <a:r>
              <a:rPr lang="ru-RU" sz="3200" dirty="0" smtClean="0">
                <a:latin typeface="Arial Narrow" panose="020B0606020202030204" pitchFamily="34" charset="0"/>
              </a:rPr>
              <a:t> </a:t>
            </a:r>
            <a:r>
              <a:rPr lang="ru-RU" sz="3200" dirty="0">
                <a:latin typeface="Arial Narrow" panose="020B0606020202030204" pitchFamily="34" charset="0"/>
              </a:rPr>
              <a:t>своих работников  - через конкурсную процедуру или можно проводить у себя, минуя ее? </a:t>
            </a:r>
          </a:p>
        </p:txBody>
      </p:sp>
    </p:spTree>
    <p:extLst>
      <p:ext uri="{BB962C8B-B14F-4D97-AF65-F5344CB8AC3E}">
        <p14:creationId xmlns:p14="http://schemas.microsoft.com/office/powerpoint/2010/main" val="6588366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19) </a:t>
            </a:r>
            <a:r>
              <a:rPr lang="ru-RU" sz="3200" dirty="0">
                <a:latin typeface="Arial Narrow" panose="020B0606020202030204" pitchFamily="34" charset="0"/>
              </a:rPr>
              <a:t>Является ли нарушением пункта 4 части </a:t>
            </a:r>
            <a:endParaRPr lang="ru-RU" sz="3200" dirty="0" smtClean="0">
              <a:latin typeface="Arial Narrow" panose="020B0606020202030204" pitchFamily="34" charset="0"/>
            </a:endParaRPr>
          </a:p>
          <a:p>
            <a:pPr lvl="0"/>
            <a:r>
              <a:rPr lang="ru-RU" sz="3200" dirty="0" smtClean="0">
                <a:latin typeface="Arial Narrow" panose="020B0606020202030204" pitchFamily="34" charset="0"/>
              </a:rPr>
              <a:t>1 </a:t>
            </a:r>
            <a:r>
              <a:rPr lang="ru-RU" sz="3200" dirty="0">
                <a:latin typeface="Arial Narrow" panose="020B0606020202030204" pitchFamily="34" charset="0"/>
              </a:rPr>
              <a:t>статьи 93 Федерального закона от 04.05.2013 </a:t>
            </a:r>
            <a:endParaRPr lang="ru-RU" sz="3200" dirty="0" smtClean="0">
              <a:latin typeface="Arial Narrow" panose="020B0606020202030204" pitchFamily="34" charset="0"/>
            </a:endParaRPr>
          </a:p>
          <a:p>
            <a:pPr lvl="0"/>
            <a:r>
              <a:rPr lang="ru-RU" sz="3200" dirty="0" smtClean="0">
                <a:latin typeface="Arial Narrow" panose="020B0606020202030204" pitchFamily="34" charset="0"/>
              </a:rPr>
              <a:t>№ </a:t>
            </a:r>
            <a:r>
              <a:rPr lang="ru-RU" sz="3200" dirty="0">
                <a:latin typeface="Arial Narrow" panose="020B0606020202030204" pitchFamily="34" charset="0"/>
              </a:rPr>
              <a:t>44-ФЗ заключение в один день двух государственных контрактов с одним поставщиком на поставку одноименных товаров, если цена каждого государственного контракта не превышает 100 тыс. рублей, а суммарный объем закупок по двум контрактам превышает 100 тыс. рублей? </a:t>
            </a:r>
          </a:p>
        </p:txBody>
      </p:sp>
    </p:spTree>
    <p:extLst>
      <p:ext uri="{BB962C8B-B14F-4D97-AF65-F5344CB8AC3E}">
        <p14:creationId xmlns:p14="http://schemas.microsoft.com/office/powerpoint/2010/main" val="27479344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20) </a:t>
            </a:r>
            <a:r>
              <a:rPr lang="ru-RU" sz="3200" dirty="0">
                <a:latin typeface="Arial Narrow" panose="020B0606020202030204" pitchFamily="34" charset="0"/>
              </a:rPr>
              <a:t>Допустимо ли заключение многостороннего договора по п. 23 ч. 1 ст. 93 Закона № 44-ФЗ? </a:t>
            </a:r>
          </a:p>
        </p:txBody>
      </p:sp>
    </p:spTree>
    <p:extLst>
      <p:ext uri="{BB962C8B-B14F-4D97-AF65-F5344CB8AC3E}">
        <p14:creationId xmlns:p14="http://schemas.microsoft.com/office/powerpoint/2010/main" val="4216891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30" r="34371"/>
          <a:stretch/>
        </p:blipFill>
        <p:spPr>
          <a:xfrm rot="5400000">
            <a:off x="-1134075" y="2629639"/>
            <a:ext cx="2746473" cy="45676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55576" y="1787332"/>
            <a:ext cx="66247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Arial Narrow" panose="020B0606020202030204" pitchFamily="34" charset="0"/>
              </a:rPr>
              <a:t>Выступление заместителя руководителя Коми УФАС России </a:t>
            </a:r>
            <a:endParaRPr lang="ru-RU" sz="3200" dirty="0" smtClean="0">
              <a:latin typeface="Arial Narrow" panose="020B0606020202030204" pitchFamily="34" charset="0"/>
            </a:endParaRPr>
          </a:p>
          <a:p>
            <a:r>
              <a:rPr lang="ru-RU" sz="3200" b="1" dirty="0" smtClean="0">
                <a:latin typeface="Arial Narrow" panose="020B0606020202030204" pitchFamily="34" charset="0"/>
              </a:rPr>
              <a:t>Ольги </a:t>
            </a:r>
            <a:r>
              <a:rPr lang="ru-RU" sz="3200" b="1" dirty="0">
                <a:latin typeface="Arial Narrow" panose="020B0606020202030204" pitchFamily="34" charset="0"/>
              </a:rPr>
              <a:t>Ивановны </a:t>
            </a:r>
            <a:r>
              <a:rPr lang="ru-RU" sz="3200" b="1" dirty="0" err="1" smtClean="0">
                <a:latin typeface="Arial Narrow" panose="020B0606020202030204" pitchFamily="34" charset="0"/>
              </a:rPr>
              <a:t>Дейберт</a:t>
            </a:r>
            <a:r>
              <a:rPr lang="ru-RU" sz="3200" b="1" dirty="0" smtClean="0">
                <a:latin typeface="Arial Narrow" panose="020B0606020202030204" pitchFamily="34" charset="0"/>
              </a:rPr>
              <a:t>.</a:t>
            </a:r>
            <a:endParaRPr lang="ru-RU" sz="32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01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21) </a:t>
            </a:r>
            <a:r>
              <a:rPr lang="ru-RU" sz="3200" dirty="0">
                <a:latin typeface="Arial Narrow" panose="020B0606020202030204" pitchFamily="34" charset="0"/>
              </a:rPr>
              <a:t>Аукцион не состоялся в связи с поступлением 1 заявки. Сроки рассмотрения заявки, сроки заключения контракта? </a:t>
            </a:r>
          </a:p>
        </p:txBody>
      </p:sp>
    </p:spTree>
    <p:extLst>
      <p:ext uri="{BB962C8B-B14F-4D97-AF65-F5344CB8AC3E}">
        <p14:creationId xmlns:p14="http://schemas.microsoft.com/office/powerpoint/2010/main" val="25040479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22) </a:t>
            </a:r>
            <a:r>
              <a:rPr lang="ru-RU" sz="3200" dirty="0">
                <a:latin typeface="Arial Narrow" panose="020B0606020202030204" pitchFamily="34" charset="0"/>
              </a:rPr>
              <a:t>Отчет об исполнении контракта (ответственность)? </a:t>
            </a:r>
          </a:p>
        </p:txBody>
      </p:sp>
    </p:spTree>
    <p:extLst>
      <p:ext uri="{BB962C8B-B14F-4D97-AF65-F5344CB8AC3E}">
        <p14:creationId xmlns:p14="http://schemas.microsoft.com/office/powerpoint/2010/main" val="5028791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1369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23) </a:t>
            </a:r>
            <a:r>
              <a:rPr lang="ru-RU" sz="3200" dirty="0">
                <a:latin typeface="Arial Narrow" panose="020B0606020202030204" pitchFamily="34" charset="0"/>
              </a:rPr>
              <a:t>Не будет ли являться нарушением в плане - графике при планировании коммунальных расходов (теплоснабжение, электроснабжение, </a:t>
            </a:r>
            <a:endParaRPr lang="ru-RU" sz="3200" dirty="0" smtClean="0">
              <a:latin typeface="Arial Narrow" panose="020B0606020202030204" pitchFamily="34" charset="0"/>
            </a:endParaRPr>
          </a:p>
          <a:p>
            <a:pPr lvl="0"/>
            <a:r>
              <a:rPr lang="ru-RU" sz="3200" dirty="0" smtClean="0">
                <a:latin typeface="Arial Narrow" panose="020B0606020202030204" pitchFamily="34" charset="0"/>
              </a:rPr>
              <a:t>и </a:t>
            </a:r>
            <a:r>
              <a:rPr lang="ru-RU" sz="3200" dirty="0" err="1">
                <a:latin typeface="Arial Narrow" panose="020B0606020202030204" pitchFamily="34" charset="0"/>
              </a:rPr>
              <a:t>т.п</a:t>
            </a:r>
            <a:r>
              <a:rPr lang="ru-RU" sz="3200" dirty="0">
                <a:latin typeface="Arial Narrow" panose="020B0606020202030204" pitchFamily="34" charset="0"/>
              </a:rPr>
              <a:t>), услуг связи, указывать количество 1 </a:t>
            </a:r>
            <a:r>
              <a:rPr lang="ru-RU" sz="3200" dirty="0" err="1">
                <a:latin typeface="Arial Narrow" panose="020B0606020202030204" pitchFamily="34" charset="0"/>
              </a:rPr>
              <a:t>усл</a:t>
            </a:r>
            <a:r>
              <a:rPr lang="ru-RU" sz="3200" dirty="0">
                <a:latin typeface="Arial Narrow" panose="020B0606020202030204" pitchFamily="34" charset="0"/>
              </a:rPr>
              <a:t>. </a:t>
            </a:r>
            <a:r>
              <a:rPr lang="ru-RU" sz="3200" dirty="0" smtClean="0">
                <a:latin typeface="Arial Narrow" panose="020B0606020202030204" pitchFamily="34" charset="0"/>
              </a:rPr>
              <a:t>единица? </a:t>
            </a:r>
            <a:endParaRPr lang="ru-RU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7708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1369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24) </a:t>
            </a:r>
            <a:r>
              <a:rPr lang="ru-RU" sz="3200" dirty="0">
                <a:latin typeface="Arial Narrow" panose="020B0606020202030204" pitchFamily="34" charset="0"/>
              </a:rPr>
              <a:t>Отчет об объеме закупок у СМП и СОНКО. </a:t>
            </a:r>
            <a:endParaRPr lang="ru-RU" sz="3200" dirty="0" smtClean="0">
              <a:latin typeface="Arial Narrow" panose="020B0606020202030204" pitchFamily="34" charset="0"/>
            </a:endParaRPr>
          </a:p>
          <a:p>
            <a:pPr lvl="0"/>
            <a:endParaRPr lang="ru-RU" sz="3200" dirty="0">
              <a:latin typeface="Arial Narrow" panose="020B0606020202030204" pitchFamily="34" charset="0"/>
            </a:endParaRPr>
          </a:p>
          <a:p>
            <a:pPr lvl="0"/>
            <a:r>
              <a:rPr lang="ru-RU" sz="3200" dirty="0" smtClean="0">
                <a:latin typeface="Arial Narrow" panose="020B0606020202030204" pitchFamily="34" charset="0"/>
              </a:rPr>
              <a:t>Как </a:t>
            </a:r>
            <a:r>
              <a:rPr lang="ru-RU" sz="3200" dirty="0">
                <a:latin typeface="Arial Narrow" panose="020B0606020202030204" pitchFamily="34" charset="0"/>
              </a:rPr>
              <a:t>правильно рассчитать показатели для заполнения раздела 2?</a:t>
            </a:r>
          </a:p>
        </p:txBody>
      </p:sp>
    </p:spTree>
    <p:extLst>
      <p:ext uri="{BB962C8B-B14F-4D97-AF65-F5344CB8AC3E}">
        <p14:creationId xmlns:p14="http://schemas.microsoft.com/office/powerpoint/2010/main" val="29628130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1369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25) </a:t>
            </a:r>
            <a:r>
              <a:rPr lang="ru-RU" sz="3200" dirty="0">
                <a:latin typeface="Arial Narrow" panose="020B0606020202030204" pitchFamily="34" charset="0"/>
              </a:rPr>
              <a:t>Может ли бюджетное учреждение принять решение по внебюджетной деятельности: часть закупок проводить по 44-ФЗ, а вторую часть по 223-ФЗ? При наличии действующего, опубликованного до начала календарного года положения по 223-ФЗ. </a:t>
            </a:r>
          </a:p>
        </p:txBody>
      </p:sp>
    </p:spTree>
    <p:extLst>
      <p:ext uri="{BB962C8B-B14F-4D97-AF65-F5344CB8AC3E}">
        <p14:creationId xmlns:p14="http://schemas.microsoft.com/office/powerpoint/2010/main" val="41341809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1369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26) </a:t>
            </a:r>
            <a:r>
              <a:rPr lang="ru-RU" sz="3200" dirty="0">
                <a:latin typeface="Arial Narrow" panose="020B0606020202030204" pitchFamily="34" charset="0"/>
              </a:rPr>
              <a:t>Сроки давности за нарушения законодательства в сфере закупок. Точка отсчета срока давности (с момента подписания актов, оплаты, размещения отчета в ЕИС)? </a:t>
            </a:r>
          </a:p>
        </p:txBody>
      </p:sp>
    </p:spTree>
    <p:extLst>
      <p:ext uri="{BB962C8B-B14F-4D97-AF65-F5344CB8AC3E}">
        <p14:creationId xmlns:p14="http://schemas.microsoft.com/office/powerpoint/2010/main" val="15102767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8534" y="548680"/>
            <a:ext cx="74278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27) </a:t>
            </a:r>
            <a:r>
              <a:rPr lang="ru-RU" sz="3200" dirty="0">
                <a:latin typeface="Arial Narrow" panose="020B0606020202030204" pitchFamily="34" charset="0"/>
              </a:rPr>
              <a:t>Практика рассмотрения жалоб по вопросу о признании заявки на участие в аукционе несоответствующей, в связи с тем, что участник аукциона не полностью продекларировал требование по п.7ч.1 ст.31 (в декларации отсутствует указание об отсутствии судимости </a:t>
            </a:r>
            <a:r>
              <a:rPr lang="ru-RU" sz="3200" dirty="0" smtClean="0">
                <a:latin typeface="Arial Narrow" panose="020B0606020202030204" pitchFamily="34" charset="0"/>
              </a:rPr>
              <a:t>«и </a:t>
            </a:r>
            <a:r>
              <a:rPr lang="ru-RU" sz="3200" dirty="0">
                <a:latin typeface="Arial Narrow" panose="020B0606020202030204" pitchFamily="34" charset="0"/>
              </a:rPr>
              <a:t>(или) преступления, предусмотренные статьями 289, 290, 291, 291.1 УК </a:t>
            </a:r>
            <a:r>
              <a:rPr lang="ru-RU" sz="3200" dirty="0" smtClean="0">
                <a:latin typeface="Arial Narrow" panose="020B0606020202030204" pitchFamily="34" charset="0"/>
              </a:rPr>
              <a:t>РФ»)?</a:t>
            </a:r>
            <a:endParaRPr lang="ru-RU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2816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8534" y="548680"/>
            <a:ext cx="7427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28</a:t>
            </a:r>
            <a:r>
              <a:rPr lang="ru-RU" sz="3000" dirty="0" smtClean="0">
                <a:latin typeface="Arial Narrow" panose="020B0606020202030204" pitchFamily="34" charset="0"/>
              </a:rPr>
              <a:t>) </a:t>
            </a:r>
            <a:r>
              <a:rPr lang="ru-RU" sz="3200" dirty="0">
                <a:latin typeface="Arial Narrow" panose="020B0606020202030204" pitchFamily="34" charset="0"/>
              </a:rPr>
              <a:t>Разъясните Постановление 1289. Кого могут отклонить от аукциона в сфере лекарственных </a:t>
            </a:r>
            <a:r>
              <a:rPr lang="ru-RU" sz="3200" dirty="0" smtClean="0">
                <a:latin typeface="Arial Narrow" panose="020B0606020202030204" pitchFamily="34" charset="0"/>
              </a:rPr>
              <a:t>средств? </a:t>
            </a:r>
            <a:endParaRPr lang="ru-RU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1379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8534" y="548680"/>
            <a:ext cx="742784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29</a:t>
            </a:r>
            <a:r>
              <a:rPr lang="en-US" sz="3000" dirty="0" smtClean="0">
                <a:latin typeface="Arial Narrow" panose="020B0606020202030204" pitchFamily="34" charset="0"/>
              </a:rPr>
              <a:t>)</a:t>
            </a:r>
            <a:r>
              <a:rPr lang="en-US" sz="3200" dirty="0" smtClean="0">
                <a:latin typeface="Arial Narrow" panose="020B0606020202030204" pitchFamily="34" charset="0"/>
              </a:rPr>
              <a:t> </a:t>
            </a:r>
            <a:r>
              <a:rPr lang="ru-RU" sz="3200" dirty="0" smtClean="0">
                <a:latin typeface="Arial Narrow" panose="020B0606020202030204" pitchFamily="34" charset="0"/>
              </a:rPr>
              <a:t>Отчет </a:t>
            </a:r>
            <a:r>
              <a:rPr lang="ru-RU" sz="3200" dirty="0">
                <a:latin typeface="Arial Narrow" panose="020B0606020202030204" pitchFamily="34" charset="0"/>
              </a:rPr>
              <a:t>о закупках у СМП за 2016 год размещен с нарушением срока в мае 2017 года. Подлежит ли админ. ответственности виновное лицо с учетом срока давности и по какой статье КОАП (ч. 1.4 или ч. 3 ст. 7.30)?</a:t>
            </a:r>
            <a:endParaRPr lang="ru-RU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3353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31" r="21866"/>
          <a:stretch/>
        </p:blipFill>
        <p:spPr>
          <a:xfrm rot="5400000">
            <a:off x="-1590777" y="2798309"/>
            <a:ext cx="3659871" cy="45676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55576" y="1052736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Arial Narrow" panose="020B0606020202030204" pitchFamily="34" charset="0"/>
              </a:rPr>
              <a:t>Вопросы от участников семинара </a:t>
            </a:r>
            <a:r>
              <a:rPr lang="ru-RU" sz="2800" dirty="0">
                <a:latin typeface="Arial Narrow" panose="020B0606020202030204" pitchFamily="34" charset="0"/>
              </a:rPr>
              <a:t>на тему: Правовое регулирование участия в закупках, предусмотренных 44-ФЗ «О контрактной системе в сфере закупок товаров, работ, услуг для обеспечения государственных и муниципальных нужд». Отвечает Начальник отдела Управления координации контрактной системы </a:t>
            </a:r>
            <a:endParaRPr lang="ru-RU" sz="2800" dirty="0" smtClean="0">
              <a:latin typeface="Arial Narrow" panose="020B0606020202030204" pitchFamily="34" charset="0"/>
            </a:endParaRPr>
          </a:p>
          <a:p>
            <a:endParaRPr lang="ru-RU" sz="2800" dirty="0">
              <a:latin typeface="Arial Narrow" panose="020B0606020202030204" pitchFamily="34" charset="0"/>
            </a:endParaRPr>
          </a:p>
          <a:p>
            <a:r>
              <a:rPr lang="ru-RU" sz="2700" dirty="0" smtClean="0">
                <a:latin typeface="Arial Narrow" panose="020B0606020202030204" pitchFamily="34" charset="0"/>
              </a:rPr>
              <a:t>Министерства </a:t>
            </a:r>
            <a:r>
              <a:rPr lang="ru-RU" sz="2700" dirty="0">
                <a:latin typeface="Arial Narrow" panose="020B0606020202030204" pitchFamily="34" charset="0"/>
              </a:rPr>
              <a:t>финансов Республики Коми </a:t>
            </a:r>
            <a:endParaRPr lang="ru-RU" sz="2700" dirty="0" smtClean="0">
              <a:latin typeface="Arial Narrow" panose="020B0606020202030204" pitchFamily="34" charset="0"/>
            </a:endParaRPr>
          </a:p>
          <a:p>
            <a:r>
              <a:rPr lang="ru-RU" sz="2700" b="1" dirty="0" err="1" smtClean="0">
                <a:latin typeface="Arial Narrow" panose="020B0606020202030204" pitchFamily="34" charset="0"/>
              </a:rPr>
              <a:t>Андриян</a:t>
            </a:r>
            <a:r>
              <a:rPr lang="ru-RU" sz="2700" b="1" dirty="0" smtClean="0">
                <a:latin typeface="Arial Narrow" panose="020B0606020202030204" pitchFamily="34" charset="0"/>
              </a:rPr>
              <a:t> </a:t>
            </a:r>
            <a:r>
              <a:rPr lang="ru-RU" sz="2700" b="1" dirty="0">
                <a:latin typeface="Arial Narrow" panose="020B0606020202030204" pitchFamily="34" charset="0"/>
              </a:rPr>
              <a:t>Анатольевич Осипов. </a:t>
            </a:r>
          </a:p>
        </p:txBody>
      </p:sp>
    </p:spTree>
    <p:extLst>
      <p:ext uri="{BB962C8B-B14F-4D97-AF65-F5344CB8AC3E}">
        <p14:creationId xmlns:p14="http://schemas.microsoft.com/office/powerpoint/2010/main" val="6967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4397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Georgia" panose="02040502050405020303" pitchFamily="18" charset="0"/>
              </a:rPr>
              <a:t>Изменения Закона о контрактной системе</a:t>
            </a:r>
            <a:endParaRPr lang="ru-RU" sz="3200" dirty="0">
              <a:latin typeface="Georgia" panose="02040502050405020303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0213" y="2073042"/>
            <a:ext cx="7560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Arial Narrow" panose="020B0606020202030204" pitchFamily="34" charset="0"/>
              </a:rPr>
              <a:t>В Закон о контрактной системе внесены многочисленные изменения. Условно их можно разделить на 3 группы: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178711"/>
            <a:ext cx="77768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latin typeface="Arial Narrow" panose="020B0606020202030204" pitchFamily="34" charset="0"/>
              </a:rPr>
              <a:t>- вступившие </a:t>
            </a:r>
            <a:r>
              <a:rPr lang="ru-RU" sz="3200" b="1" dirty="0">
                <a:latin typeface="Arial Narrow" panose="020B0606020202030204" pitchFamily="34" charset="0"/>
              </a:rPr>
              <a:t>в силу с </a:t>
            </a:r>
            <a:r>
              <a:rPr lang="ru-RU" sz="3200" b="1" dirty="0" smtClean="0">
                <a:latin typeface="Arial Narrow" panose="020B0606020202030204" pitchFamily="34" charset="0"/>
              </a:rPr>
              <a:t>11.01.2018</a:t>
            </a:r>
          </a:p>
          <a:p>
            <a:pPr lvl="0"/>
            <a:r>
              <a:rPr lang="ru-RU" sz="3200" b="1" dirty="0" smtClean="0">
                <a:latin typeface="Arial Narrow" panose="020B0606020202030204" pitchFamily="34" charset="0"/>
              </a:rPr>
              <a:t> </a:t>
            </a:r>
            <a:endParaRPr lang="ru-RU" sz="3200" b="1" dirty="0">
              <a:latin typeface="Arial Narrow" panose="020B0606020202030204" pitchFamily="34" charset="0"/>
            </a:endParaRPr>
          </a:p>
          <a:p>
            <a:pPr lvl="0"/>
            <a:r>
              <a:rPr lang="ru-RU" sz="3200" b="1" dirty="0" smtClean="0">
                <a:latin typeface="Arial Narrow" panose="020B0606020202030204" pitchFamily="34" charset="0"/>
              </a:rPr>
              <a:t>- вступающие </a:t>
            </a:r>
            <a:r>
              <a:rPr lang="ru-RU" sz="3200" b="1" dirty="0">
                <a:latin typeface="Arial Narrow" panose="020B0606020202030204" pitchFamily="34" charset="0"/>
              </a:rPr>
              <a:t>в силу с </a:t>
            </a:r>
            <a:r>
              <a:rPr lang="ru-RU" sz="3200" b="1" dirty="0" smtClean="0">
                <a:latin typeface="Arial Narrow" panose="020B0606020202030204" pitchFamily="34" charset="0"/>
              </a:rPr>
              <a:t>01.07.2018</a:t>
            </a:r>
          </a:p>
          <a:p>
            <a:pPr lvl="0"/>
            <a:r>
              <a:rPr lang="ru-RU" sz="3200" b="1" dirty="0" smtClean="0">
                <a:latin typeface="Arial Narrow" panose="020B0606020202030204" pitchFamily="34" charset="0"/>
              </a:rPr>
              <a:t> </a:t>
            </a:r>
            <a:endParaRPr lang="ru-RU" sz="3200" b="1" dirty="0">
              <a:latin typeface="Arial Narrow" panose="020B0606020202030204" pitchFamily="34" charset="0"/>
            </a:endParaRPr>
          </a:p>
          <a:p>
            <a:pPr lvl="0"/>
            <a:r>
              <a:rPr lang="ru-RU" sz="3200" b="1" dirty="0" smtClean="0">
                <a:latin typeface="Arial Narrow" panose="020B0606020202030204" pitchFamily="34" charset="0"/>
              </a:rPr>
              <a:t>- вступающие </a:t>
            </a:r>
            <a:r>
              <a:rPr lang="ru-RU" sz="3200" b="1" dirty="0">
                <a:latin typeface="Arial Narrow" panose="020B0606020202030204" pitchFamily="34" charset="0"/>
              </a:rPr>
              <a:t>в силу с 01.01.2019</a:t>
            </a:r>
          </a:p>
        </p:txBody>
      </p:sp>
    </p:spTree>
    <p:extLst>
      <p:ext uri="{BB962C8B-B14F-4D97-AF65-F5344CB8AC3E}">
        <p14:creationId xmlns:p14="http://schemas.microsoft.com/office/powerpoint/2010/main" val="201519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latin typeface="Arial Narrow" panose="020B0606020202030204" pitchFamily="34" charset="0"/>
              </a:rPr>
              <a:t>1) Этапы </a:t>
            </a:r>
            <a:r>
              <a:rPr lang="ru-RU" sz="3200" dirty="0">
                <a:latin typeface="Arial Narrow" panose="020B0606020202030204" pitchFamily="34" charset="0"/>
              </a:rPr>
              <a:t>при регистрации договора энергоснабжения (12 месяцев или 1 год)? </a:t>
            </a:r>
          </a:p>
        </p:txBody>
      </p:sp>
    </p:spTree>
    <p:extLst>
      <p:ext uri="{BB962C8B-B14F-4D97-AF65-F5344CB8AC3E}">
        <p14:creationId xmlns:p14="http://schemas.microsoft.com/office/powerpoint/2010/main" val="283795000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latin typeface="Arial Narrow" panose="020B0606020202030204" pitchFamily="34" charset="0"/>
              </a:rPr>
              <a:t>2) </a:t>
            </a:r>
            <a:r>
              <a:rPr lang="ru-RU" sz="3200" dirty="0">
                <a:latin typeface="Arial Narrow" panose="020B0606020202030204" pitchFamily="34" charset="0"/>
              </a:rPr>
              <a:t>Особенности формирования отчета об исполнении контракта и сведений об исполнении контракта с 01.07.2018г. в части </a:t>
            </a:r>
            <a:r>
              <a:rPr lang="ru-RU" sz="3200" dirty="0" err="1">
                <a:latin typeface="Arial Narrow" panose="020B0606020202030204" pitchFamily="34" charset="0"/>
              </a:rPr>
              <a:t>этапности</a:t>
            </a:r>
            <a:r>
              <a:rPr lang="ru-RU" sz="3200" dirty="0">
                <a:latin typeface="Arial Narrow" panose="020B0606020202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899489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latin typeface="Arial Narrow" panose="020B0606020202030204" pitchFamily="34" charset="0"/>
              </a:rPr>
              <a:t>3) </a:t>
            </a:r>
            <a:r>
              <a:rPr lang="ru-RU" sz="3200" dirty="0">
                <a:latin typeface="Arial Narrow" panose="020B0606020202030204" pitchFamily="34" charset="0"/>
              </a:rPr>
              <a:t>Актуальные ошибки 44-ФЗ? </a:t>
            </a:r>
          </a:p>
        </p:txBody>
      </p:sp>
    </p:spTree>
    <p:extLst>
      <p:ext uri="{BB962C8B-B14F-4D97-AF65-F5344CB8AC3E}">
        <p14:creationId xmlns:p14="http://schemas.microsoft.com/office/powerpoint/2010/main" val="150398829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latin typeface="Arial Narrow" panose="020B0606020202030204" pitchFamily="34" charset="0"/>
              </a:rPr>
              <a:t>4) </a:t>
            </a:r>
            <a:r>
              <a:rPr lang="ru-RU" sz="3200" dirty="0">
                <a:latin typeface="Arial Narrow" panose="020B0606020202030204" pitchFamily="34" charset="0"/>
              </a:rPr>
              <a:t>При обосновании НМЦК на лекарственные препараты,  входящие в перечень ЖНВЛП имеет ли Заказчик право брать к учету цены, зарегистрированные за последние три года для расчета минимальной цены за единицу товара? </a:t>
            </a:r>
          </a:p>
        </p:txBody>
      </p:sp>
    </p:spTree>
    <p:extLst>
      <p:ext uri="{BB962C8B-B14F-4D97-AF65-F5344CB8AC3E}">
        <p14:creationId xmlns:p14="http://schemas.microsoft.com/office/powerpoint/2010/main" val="289868239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latin typeface="Arial Narrow" panose="020B0606020202030204" pitchFamily="34" charset="0"/>
              </a:rPr>
              <a:t>5) </a:t>
            </a:r>
            <a:r>
              <a:rPr lang="ru-RU" sz="3200" dirty="0">
                <a:latin typeface="Arial Narrow" panose="020B0606020202030204" pitchFamily="34" charset="0"/>
              </a:rPr>
              <a:t>При описании лекарственных препаратов (используем все эквивалентные формы) как правильно прописать лекарственную форму, чтобы пришел необходимый препарат с нужной лекарственной формой? </a:t>
            </a:r>
          </a:p>
        </p:txBody>
      </p:sp>
    </p:spTree>
    <p:extLst>
      <p:ext uri="{BB962C8B-B14F-4D97-AF65-F5344CB8AC3E}">
        <p14:creationId xmlns:p14="http://schemas.microsoft.com/office/powerpoint/2010/main" val="240456353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latin typeface="Arial Narrow" panose="020B0606020202030204" pitchFamily="34" charset="0"/>
              </a:rPr>
              <a:t>6) </a:t>
            </a:r>
            <a:r>
              <a:rPr lang="ru-RU" sz="2800" dirty="0">
                <a:latin typeface="Arial Narrow" panose="020B0606020202030204" pitchFamily="34" charset="0"/>
              </a:rPr>
              <a:t>Экспертиза по качеству поставляемого товара - как проводится, документация</a:t>
            </a:r>
            <a:r>
              <a:rPr lang="ru-RU" sz="2800" dirty="0" smtClean="0">
                <a:latin typeface="Arial Narrow" panose="020B0606020202030204" pitchFamily="34" charset="0"/>
              </a:rPr>
              <a:t>?</a:t>
            </a:r>
          </a:p>
          <a:p>
            <a:pPr lvl="0"/>
            <a:endParaRPr lang="ru-RU" sz="2800" dirty="0">
              <a:latin typeface="Arial Narrow" panose="020B0606020202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Какой порядок экспертизы и приемки результатов по контракту, как оформлять? </a:t>
            </a:r>
            <a:endParaRPr lang="ru-RU" sz="2800" dirty="0" smtClean="0">
              <a:latin typeface="Arial Narrow" panose="020B0606020202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ru-RU" sz="2800" dirty="0">
              <a:latin typeface="Arial Narrow" panose="020B0606020202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Arial Narrow" panose="020B0606020202030204" pitchFamily="34" charset="0"/>
              </a:rPr>
              <a:t>Порядок (алгоритм) отражения в контракте положения о проведении экспертизы и приемки услуг?</a:t>
            </a:r>
          </a:p>
        </p:txBody>
      </p:sp>
    </p:spTree>
    <p:extLst>
      <p:ext uri="{BB962C8B-B14F-4D97-AF65-F5344CB8AC3E}">
        <p14:creationId xmlns:p14="http://schemas.microsoft.com/office/powerpoint/2010/main" val="390170592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7) </a:t>
            </a:r>
            <a:r>
              <a:rPr lang="ru-RU" sz="3000" dirty="0">
                <a:latin typeface="Arial Narrow" panose="020B0606020202030204" pitchFamily="34" charset="0"/>
              </a:rPr>
              <a:t>Каким образом при формировании документации к электронному аукциону (в </a:t>
            </a:r>
            <a:r>
              <a:rPr lang="ru-RU" sz="3000" dirty="0" err="1">
                <a:latin typeface="Arial Narrow" panose="020B0606020202030204" pitchFamily="34" charset="0"/>
              </a:rPr>
              <a:t>т.ч</a:t>
            </a:r>
            <a:r>
              <a:rPr lang="ru-RU" sz="3000" dirty="0">
                <a:latin typeface="Arial Narrow" panose="020B0606020202030204" pitchFamily="34" charset="0"/>
              </a:rPr>
              <a:t>. в проекте контракта) отразить возможность уплаты/неуплаты потенциальным поставщиком НДС? </a:t>
            </a:r>
          </a:p>
        </p:txBody>
      </p:sp>
    </p:spTree>
    <p:extLst>
      <p:ext uri="{BB962C8B-B14F-4D97-AF65-F5344CB8AC3E}">
        <p14:creationId xmlns:p14="http://schemas.microsoft.com/office/powerpoint/2010/main" val="406257923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20891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8) </a:t>
            </a:r>
            <a:r>
              <a:rPr lang="ru-RU" sz="3200" dirty="0">
                <a:latin typeface="Arial Narrow" panose="020B0606020202030204" pitchFamily="34" charset="0"/>
              </a:rPr>
              <a:t>При проведении торгов (электронного аукциона) образовалась экономия.  Нужно ли уменьшить сумму в </a:t>
            </a:r>
            <a:r>
              <a:rPr lang="ru-RU" sz="3200" dirty="0" smtClean="0">
                <a:latin typeface="Arial Narrow" panose="020B0606020202030204" pitchFamily="34" charset="0"/>
              </a:rPr>
              <a:t>плане-графике </a:t>
            </a:r>
            <a:r>
              <a:rPr lang="ru-RU" sz="3200" dirty="0">
                <a:latin typeface="Arial Narrow" panose="020B0606020202030204" pitchFamily="34" charset="0"/>
              </a:rPr>
              <a:t>и в плане закупок в позиции, где образовалась экономия? </a:t>
            </a:r>
          </a:p>
        </p:txBody>
      </p:sp>
    </p:spTree>
    <p:extLst>
      <p:ext uri="{BB962C8B-B14F-4D97-AF65-F5344CB8AC3E}">
        <p14:creationId xmlns:p14="http://schemas.microsoft.com/office/powerpoint/2010/main" val="203668984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9) </a:t>
            </a:r>
            <a:r>
              <a:rPr lang="ru-RU" sz="3200" dirty="0">
                <a:latin typeface="Arial Narrow" panose="020B0606020202030204" pitchFamily="34" charset="0"/>
              </a:rPr>
              <a:t>Правомерность применения тарифного метода при расчете НМЦК  при закупке услуг связи (маркированные конверты с литерой А)? </a:t>
            </a:r>
          </a:p>
        </p:txBody>
      </p:sp>
    </p:spTree>
    <p:extLst>
      <p:ext uri="{BB962C8B-B14F-4D97-AF65-F5344CB8AC3E}">
        <p14:creationId xmlns:p14="http://schemas.microsoft.com/office/powerpoint/2010/main" val="117133746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10) </a:t>
            </a:r>
            <a:r>
              <a:rPr lang="ru-RU" sz="3200" dirty="0">
                <a:latin typeface="Arial Narrow" panose="020B0606020202030204" pitchFamily="34" charset="0"/>
              </a:rPr>
              <a:t>Является ли нарушением закупка товара по цене, превышающую установленную в Приказе о нормативных затратах учреждения? </a:t>
            </a:r>
          </a:p>
        </p:txBody>
      </p:sp>
    </p:spTree>
    <p:extLst>
      <p:ext uri="{BB962C8B-B14F-4D97-AF65-F5344CB8AC3E}">
        <p14:creationId xmlns:p14="http://schemas.microsoft.com/office/powerpoint/2010/main" val="2720105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260648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latin typeface="Georgia" panose="02040502050405020303" pitchFamily="18" charset="0"/>
              </a:rPr>
              <a:t>Изменения</a:t>
            </a:r>
            <a:r>
              <a:rPr lang="ru-RU" sz="3200" b="1" dirty="0">
                <a:latin typeface="Georgia" panose="02040502050405020303" pitchFamily="18" charset="0"/>
              </a:rPr>
              <a:t>,</a:t>
            </a:r>
            <a:r>
              <a:rPr lang="ru-RU" sz="3200" b="1" dirty="0" smtClean="0">
                <a:latin typeface="Georgia" panose="02040502050405020303" pitchFamily="18" charset="0"/>
              </a:rPr>
              <a:t> </a:t>
            </a:r>
            <a:r>
              <a:rPr lang="ru-RU" sz="3200" b="1" dirty="0" smtClean="0">
                <a:latin typeface="Georgia" panose="02040502050405020303" pitchFamily="18" charset="0"/>
              </a:rPr>
              <a:t>вступившие </a:t>
            </a:r>
            <a:r>
              <a:rPr lang="ru-RU" sz="3200" b="1" dirty="0">
                <a:latin typeface="Georgia" panose="02040502050405020303" pitchFamily="18" charset="0"/>
              </a:rPr>
              <a:t>в силу </a:t>
            </a:r>
            <a:endParaRPr lang="ru-RU" sz="3200" b="1" dirty="0" smtClean="0">
              <a:latin typeface="Georgia" panose="02040502050405020303" pitchFamily="18" charset="0"/>
            </a:endParaRPr>
          </a:p>
          <a:p>
            <a:pPr lvl="0"/>
            <a:r>
              <a:rPr lang="ru-RU" sz="3200" b="1" dirty="0" smtClean="0">
                <a:latin typeface="Georgia" panose="02040502050405020303" pitchFamily="18" charset="0"/>
              </a:rPr>
              <a:t>с 11.01.2018</a:t>
            </a:r>
            <a:endParaRPr lang="ru-RU" sz="3200" b="1" dirty="0">
              <a:latin typeface="Georgia" panose="0204050205040502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839576"/>
            <a:ext cx="74168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Arial Narrow" panose="020B0606020202030204" pitchFamily="34" charset="0"/>
              </a:rPr>
              <a:t>Пункт 1 части 1 статьи 33 </a:t>
            </a:r>
          </a:p>
          <a:p>
            <a:r>
              <a:rPr lang="ru-RU" sz="2800" dirty="0">
                <a:latin typeface="Arial Narrow" panose="020B0606020202030204" pitchFamily="34" charset="0"/>
              </a:rPr>
              <a:t>Товарный знак разрешено указывать при описании объекта </a:t>
            </a:r>
            <a:r>
              <a:rPr lang="ru-RU" sz="2800" b="1" dirty="0">
                <a:latin typeface="Arial Narrow" panose="020B0606020202030204" pitchFamily="34" charset="0"/>
              </a:rPr>
              <a:t>любой</a:t>
            </a:r>
            <a:r>
              <a:rPr lang="ru-RU" sz="2800" dirty="0">
                <a:latin typeface="Arial Narrow" panose="020B0606020202030204" pitchFamily="34" charset="0"/>
              </a:rPr>
              <a:t> закупки (раньше можно было указывать только при закупке работ, услуг, при исполнении которых используется товар, поставка которого не является предметом контракта). </a:t>
            </a:r>
          </a:p>
        </p:txBody>
      </p:sp>
    </p:spTree>
    <p:extLst>
      <p:ext uri="{BB962C8B-B14F-4D97-AF65-F5344CB8AC3E}">
        <p14:creationId xmlns:p14="http://schemas.microsoft.com/office/powerpoint/2010/main" val="344858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11) </a:t>
            </a:r>
            <a:r>
              <a:rPr lang="ru-RU" sz="3200" dirty="0">
                <a:latin typeface="Arial Narrow" panose="020B0606020202030204" pitchFamily="34" charset="0"/>
              </a:rPr>
              <a:t>Правомерно ли закупать ТРУ, не включенные в перечень нормативных затрат, утвержденный ГРБС? </a:t>
            </a:r>
          </a:p>
        </p:txBody>
      </p:sp>
    </p:spTree>
    <p:extLst>
      <p:ext uri="{BB962C8B-B14F-4D97-AF65-F5344CB8AC3E}">
        <p14:creationId xmlns:p14="http://schemas.microsoft.com/office/powerpoint/2010/main" val="423646505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12) </a:t>
            </a:r>
            <a:r>
              <a:rPr lang="ru-RU" sz="3000" dirty="0">
                <a:latin typeface="Arial Narrow" panose="020B0606020202030204" pitchFamily="34" charset="0"/>
              </a:rPr>
              <a:t>Расчет НМЦ по медикаментам</a:t>
            </a:r>
            <a:r>
              <a:rPr lang="ru-RU" sz="3000" dirty="0" smtClean="0">
                <a:latin typeface="Arial Narrow" panose="020B0606020202030204" pitchFamily="34" charset="0"/>
              </a:rPr>
              <a:t>?</a:t>
            </a:r>
          </a:p>
          <a:p>
            <a:pPr lvl="0"/>
            <a:endParaRPr lang="ru-RU" sz="3000" dirty="0">
              <a:latin typeface="Arial Narrow" panose="020B0606020202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3000" dirty="0">
                <a:latin typeface="Arial Narrow" panose="020B0606020202030204" pitchFamily="34" charset="0"/>
              </a:rPr>
              <a:t>Порядок обоснования НМЦК по лекарственным средствам. </a:t>
            </a:r>
            <a:endParaRPr lang="ru-RU" sz="3000" dirty="0" smtClean="0">
              <a:latin typeface="Arial Narrow" panose="020B0606020202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ru-RU" sz="3000" dirty="0">
              <a:latin typeface="Arial Narrow" panose="020B0606020202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3000" dirty="0" smtClean="0">
                <a:latin typeface="Arial Narrow" panose="020B0606020202030204" pitchFamily="34" charset="0"/>
              </a:rPr>
              <a:t>Обоснование </a:t>
            </a:r>
            <a:r>
              <a:rPr lang="ru-RU" sz="3000" dirty="0">
                <a:latin typeface="Arial Narrow" panose="020B0606020202030204" pitchFamily="34" charset="0"/>
              </a:rPr>
              <a:t>НМЦ лекарственных препаратов. </a:t>
            </a:r>
          </a:p>
        </p:txBody>
      </p:sp>
    </p:spTree>
    <p:extLst>
      <p:ext uri="{BB962C8B-B14F-4D97-AF65-F5344CB8AC3E}">
        <p14:creationId xmlns:p14="http://schemas.microsoft.com/office/powerpoint/2010/main" val="384698693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13) </a:t>
            </a:r>
            <a:r>
              <a:rPr lang="ru-RU" sz="3200" dirty="0">
                <a:latin typeface="Arial Narrow" panose="020B0606020202030204" pitchFamily="34" charset="0"/>
              </a:rPr>
              <a:t>Какой алгоритм расторжения договор на коммунальные услуги в конце года? </a:t>
            </a:r>
          </a:p>
        </p:txBody>
      </p:sp>
    </p:spTree>
    <p:extLst>
      <p:ext uri="{BB962C8B-B14F-4D97-AF65-F5344CB8AC3E}">
        <p14:creationId xmlns:p14="http://schemas.microsoft.com/office/powerpoint/2010/main" val="296694753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14) </a:t>
            </a:r>
            <a:r>
              <a:rPr lang="ru-RU" sz="3200" dirty="0">
                <a:latin typeface="Arial Narrow" panose="020B0606020202030204" pitchFamily="34" charset="0"/>
              </a:rPr>
              <a:t>Как правильно сосчитать СГОЗ? </a:t>
            </a:r>
          </a:p>
        </p:txBody>
      </p:sp>
    </p:spTree>
    <p:extLst>
      <p:ext uri="{BB962C8B-B14F-4D97-AF65-F5344CB8AC3E}">
        <p14:creationId xmlns:p14="http://schemas.microsoft.com/office/powerpoint/2010/main" val="108018958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9928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15) </a:t>
            </a:r>
            <a:r>
              <a:rPr lang="ru-RU" sz="3200" dirty="0">
                <a:latin typeface="Arial Narrow" panose="020B0606020202030204" pitchFamily="34" charset="0"/>
              </a:rPr>
              <a:t>Подлежит ли включению в план-график закупок закупки, не превышающие 100 тыс. руб. по пункту 4 части 1 статьи 93 Федерального закона № 44-ФЗ? </a:t>
            </a:r>
          </a:p>
        </p:txBody>
      </p:sp>
    </p:spTree>
    <p:extLst>
      <p:ext uri="{BB962C8B-B14F-4D97-AF65-F5344CB8AC3E}">
        <p14:creationId xmlns:p14="http://schemas.microsoft.com/office/powerpoint/2010/main" val="85627457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16) </a:t>
            </a:r>
            <a:r>
              <a:rPr lang="ru-RU" sz="3200" dirty="0">
                <a:latin typeface="Arial Narrow" panose="020B0606020202030204" pitchFamily="34" charset="0"/>
              </a:rPr>
              <a:t>Необходимость проверки сметной стоимости для подрядных работ. Порядок и от чего зависит? </a:t>
            </a:r>
          </a:p>
        </p:txBody>
      </p:sp>
    </p:spTree>
    <p:extLst>
      <p:ext uri="{BB962C8B-B14F-4D97-AF65-F5344CB8AC3E}">
        <p14:creationId xmlns:p14="http://schemas.microsoft.com/office/powerpoint/2010/main" val="52038328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9928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17) </a:t>
            </a:r>
            <a:r>
              <a:rPr lang="ru-RU" sz="3200" dirty="0">
                <a:latin typeface="Arial Narrow" panose="020B0606020202030204" pitchFamily="34" charset="0"/>
              </a:rPr>
              <a:t>Можно ли вывешивать план-график частями? Надо ли вносить экономию в п/г 2017 года, если закупка была </a:t>
            </a:r>
            <a:r>
              <a:rPr lang="ru-RU" sz="3200" dirty="0" smtClean="0">
                <a:latin typeface="Arial Narrow" panose="020B0606020202030204" pitchFamily="34" charset="0"/>
              </a:rPr>
              <a:t>предусмотрена </a:t>
            </a:r>
            <a:r>
              <a:rPr lang="ru-RU" sz="3200" dirty="0">
                <a:latin typeface="Arial Narrow" panose="020B0606020202030204" pitchFamily="34" charset="0"/>
              </a:rPr>
              <a:t>в п/г 2017 на деньги 2018, аукцион проведен в 2018, контракт заключен в 2018 году? </a:t>
            </a:r>
          </a:p>
        </p:txBody>
      </p:sp>
    </p:spTree>
    <p:extLst>
      <p:ext uri="{BB962C8B-B14F-4D97-AF65-F5344CB8AC3E}">
        <p14:creationId xmlns:p14="http://schemas.microsoft.com/office/powerpoint/2010/main" val="320125168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9928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18) </a:t>
            </a:r>
            <a:r>
              <a:rPr lang="ru-RU" sz="3200" dirty="0">
                <a:latin typeface="Arial Narrow" panose="020B0606020202030204" pitchFamily="34" charset="0"/>
              </a:rPr>
              <a:t>Как провести отмену определения поставщика по неконкурентным процедурам? Например, размещено извещение по </a:t>
            </a:r>
            <a:r>
              <a:rPr lang="ru-RU" sz="3200" dirty="0" smtClean="0">
                <a:latin typeface="Arial Narrow" panose="020B0606020202030204" pitchFamily="34" charset="0"/>
              </a:rPr>
              <a:t>п.2 ч.1 ст.93 44-ФЗ </a:t>
            </a:r>
            <a:r>
              <a:rPr lang="ru-RU" sz="3200" dirty="0">
                <a:latin typeface="Arial Narrow" panose="020B0606020202030204" pitchFamily="34" charset="0"/>
              </a:rPr>
              <a:t>закупка не актуальна (отпала необходимость) ее необходимо отменить. </a:t>
            </a:r>
          </a:p>
        </p:txBody>
      </p:sp>
    </p:spTree>
    <p:extLst>
      <p:ext uri="{BB962C8B-B14F-4D97-AF65-F5344CB8AC3E}">
        <p14:creationId xmlns:p14="http://schemas.microsoft.com/office/powerpoint/2010/main" val="362944870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19) </a:t>
            </a:r>
            <a:r>
              <a:rPr lang="ru-RU" sz="3200" dirty="0">
                <a:latin typeface="Arial Narrow" panose="020B0606020202030204" pitchFamily="34" charset="0"/>
              </a:rPr>
              <a:t>В каких случаях обязательна электронная подпись только руководителя организации при работе на сайте закупок в ЕИС? </a:t>
            </a:r>
          </a:p>
        </p:txBody>
      </p:sp>
    </p:spTree>
    <p:extLst>
      <p:ext uri="{BB962C8B-B14F-4D97-AF65-F5344CB8AC3E}">
        <p14:creationId xmlns:p14="http://schemas.microsoft.com/office/powerpoint/2010/main" val="89940088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9928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20) </a:t>
            </a:r>
            <a:r>
              <a:rPr lang="ru-RU" sz="3200" dirty="0">
                <a:latin typeface="Arial Narrow" panose="020B0606020202030204" pitchFamily="34" charset="0"/>
              </a:rPr>
              <a:t>Является ли закупкой по 44-ФЗ возмещение коммунальных расходов арендодателю?</a:t>
            </a:r>
          </a:p>
        </p:txBody>
      </p:sp>
    </p:spTree>
    <p:extLst>
      <p:ext uri="{BB962C8B-B14F-4D97-AF65-F5344CB8AC3E}">
        <p14:creationId xmlns:p14="http://schemas.microsoft.com/office/powerpoint/2010/main" val="1439610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260648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latin typeface="Georgia" panose="02040502050405020303" pitchFamily="18" charset="0"/>
              </a:rPr>
              <a:t>Изменения, </a:t>
            </a:r>
            <a:r>
              <a:rPr lang="ru-RU" sz="3200" b="1" dirty="0" smtClean="0">
                <a:latin typeface="Georgia" panose="02040502050405020303" pitchFamily="18" charset="0"/>
              </a:rPr>
              <a:t>вступившие </a:t>
            </a:r>
            <a:r>
              <a:rPr lang="ru-RU" sz="3200" b="1" dirty="0">
                <a:latin typeface="Georgia" panose="02040502050405020303" pitchFamily="18" charset="0"/>
              </a:rPr>
              <a:t>в силу </a:t>
            </a:r>
            <a:endParaRPr lang="ru-RU" sz="3200" b="1" dirty="0" smtClean="0">
              <a:latin typeface="Georgia" panose="02040502050405020303" pitchFamily="18" charset="0"/>
            </a:endParaRPr>
          </a:p>
          <a:p>
            <a:pPr lvl="0"/>
            <a:r>
              <a:rPr lang="ru-RU" sz="3200" b="1" dirty="0" smtClean="0">
                <a:latin typeface="Georgia" panose="02040502050405020303" pitchFamily="18" charset="0"/>
              </a:rPr>
              <a:t>с 11.01.2018</a:t>
            </a:r>
            <a:endParaRPr lang="ru-RU" sz="3200" b="1" dirty="0">
              <a:latin typeface="Georgia" panose="0204050205040502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411010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b="1" dirty="0">
                <a:latin typeface="Arial Narrow" panose="020B0606020202030204" pitchFamily="34" charset="0"/>
              </a:rPr>
              <a:t>Статья 104 (РНП)</a:t>
            </a:r>
            <a:endParaRPr lang="ru-RU" sz="2700" dirty="0">
              <a:latin typeface="Arial Narrow" panose="020B0606020202030204" pitchFamily="34" charset="0"/>
            </a:endParaRPr>
          </a:p>
          <a:p>
            <a:r>
              <a:rPr lang="ru-RU" sz="2700" dirty="0">
                <a:latin typeface="Arial Narrow" panose="020B0606020202030204" pitchFamily="34" charset="0"/>
              </a:rPr>
              <a:t>Изменился срок, в течение которого заказчик должен обратиться в антимонопольный орган для включения хозяйствующего субъекта в РНП в связи с уклонением последнего от заключения контракта. </a:t>
            </a:r>
            <a:r>
              <a:rPr lang="ru-RU" sz="2700" b="1" dirty="0">
                <a:latin typeface="Arial Narrow" panose="020B0606020202030204" pitchFamily="34" charset="0"/>
              </a:rPr>
              <a:t>Теперь этот срок составляет 3 рабочих дня с даты признания победителя уклонившимся.</a:t>
            </a:r>
            <a:r>
              <a:rPr lang="ru-RU" sz="2700" dirty="0">
                <a:latin typeface="Arial Narrow" panose="020B0606020202030204" pitchFamily="34" charset="0"/>
              </a:rPr>
              <a:t> Условие о заключении контракта с другим участником закупки признано утратившим силу.</a:t>
            </a:r>
          </a:p>
        </p:txBody>
      </p:sp>
    </p:spTree>
    <p:extLst>
      <p:ext uri="{BB962C8B-B14F-4D97-AF65-F5344CB8AC3E}">
        <p14:creationId xmlns:p14="http://schemas.microsoft.com/office/powerpoint/2010/main" val="60687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9928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21) </a:t>
            </a:r>
            <a:r>
              <a:rPr lang="ru-RU" sz="3200" dirty="0">
                <a:latin typeface="Arial Narrow" panose="020B0606020202030204" pitchFamily="34" charset="0"/>
              </a:rPr>
              <a:t>Просьба разъяснить применение п.23 ч.1 ст.93 44-ФЗ? </a:t>
            </a:r>
          </a:p>
        </p:txBody>
      </p:sp>
    </p:spTree>
    <p:extLst>
      <p:ext uri="{BB962C8B-B14F-4D97-AF65-F5344CB8AC3E}">
        <p14:creationId xmlns:p14="http://schemas.microsoft.com/office/powerpoint/2010/main" val="16558407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9928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22) </a:t>
            </a:r>
            <a:r>
              <a:rPr lang="ru-RU" sz="3200" dirty="0">
                <a:latin typeface="Arial Narrow" panose="020B0606020202030204" pitchFamily="34" charset="0"/>
              </a:rPr>
              <a:t>Какими НПА урегулировано размещение решения заказчика об одностороннем отказе от исполнения контракта в разделе «Дополнительная информация» на сайте ЕИС?</a:t>
            </a:r>
          </a:p>
        </p:txBody>
      </p:sp>
    </p:spTree>
    <p:extLst>
      <p:ext uri="{BB962C8B-B14F-4D97-AF65-F5344CB8AC3E}">
        <p14:creationId xmlns:p14="http://schemas.microsoft.com/office/powerpoint/2010/main" val="95465530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9928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23) </a:t>
            </a:r>
            <a:r>
              <a:rPr lang="ru-RU" sz="3200" dirty="0">
                <a:latin typeface="Arial Narrow" panose="020B0606020202030204" pitchFamily="34" charset="0"/>
              </a:rPr>
              <a:t>Условия одностороннего отказа при частичном исполнении контракта?</a:t>
            </a:r>
          </a:p>
        </p:txBody>
      </p:sp>
    </p:spTree>
    <p:extLst>
      <p:ext uri="{BB962C8B-B14F-4D97-AF65-F5344CB8AC3E}">
        <p14:creationId xmlns:p14="http://schemas.microsoft.com/office/powerpoint/2010/main" val="208559121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992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dirty="0" smtClean="0">
                <a:latin typeface="Arial Narrow" panose="020B0606020202030204" pitchFamily="34" charset="0"/>
              </a:rPr>
              <a:t>24) </a:t>
            </a:r>
            <a:r>
              <a:rPr lang="ru-RU" sz="3200" dirty="0">
                <a:latin typeface="Arial Narrow" panose="020B0606020202030204" pitchFamily="34" charset="0"/>
              </a:rPr>
              <a:t>Вправе ли победитель запроса котировок при заключении контракта по результатам проведения запроса котировок предоставить заказчику выписку из ЕГРЮЛ в электронной форме, подписанную электронной подписью налогового органа?</a:t>
            </a:r>
          </a:p>
        </p:txBody>
      </p:sp>
    </p:spTree>
    <p:extLst>
      <p:ext uri="{BB962C8B-B14F-4D97-AF65-F5344CB8AC3E}">
        <p14:creationId xmlns:p14="http://schemas.microsoft.com/office/powerpoint/2010/main" val="344785128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30" r="34371"/>
          <a:stretch/>
        </p:blipFill>
        <p:spPr>
          <a:xfrm rot="5400000">
            <a:off x="-1134075" y="2557631"/>
            <a:ext cx="2746473" cy="45676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55576" y="1389544"/>
            <a:ext cx="748883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 Narrow" panose="020B0606020202030204" pitchFamily="34" charset="0"/>
              </a:rPr>
              <a:t>Семинар: </a:t>
            </a:r>
            <a:endParaRPr lang="ru-RU" sz="2800" dirty="0" smtClean="0">
              <a:latin typeface="Arial Narrow" panose="020B0606020202030204" pitchFamily="34" charset="0"/>
            </a:endParaRPr>
          </a:p>
          <a:p>
            <a:r>
              <a:rPr lang="ru-RU" sz="3000" b="1" dirty="0">
                <a:latin typeface="Arial Narrow" panose="020B0606020202030204" pitchFamily="34" charset="0"/>
              </a:rPr>
              <a:t>Правовое регулирование участия в закупках, предусмотренных 44-ФЗ «О контрактной системе в сфере закупок товаров, работ, услуг для обеспечения государственных и муниципальных нужд».</a:t>
            </a:r>
          </a:p>
        </p:txBody>
      </p:sp>
    </p:spTree>
    <p:extLst>
      <p:ext uri="{BB962C8B-B14F-4D97-AF65-F5344CB8AC3E}">
        <p14:creationId xmlns:p14="http://schemas.microsoft.com/office/powerpoint/2010/main" val="68839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260648"/>
            <a:ext cx="73448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latin typeface="Georgia" panose="02040502050405020303" pitchFamily="18" charset="0"/>
              </a:rPr>
              <a:t>Изменения, вступающие в силу с 01.07.2018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844824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 Narrow" panose="020B0606020202030204" pitchFamily="34" charset="0"/>
              </a:rPr>
              <a:t>К важной тенденции развития контрактной системы можно отнести долгожданный </a:t>
            </a:r>
            <a:r>
              <a:rPr lang="ru-RU" sz="2800" b="1" dirty="0">
                <a:latin typeface="Arial Narrow" panose="020B0606020202030204" pitchFamily="34" charset="0"/>
              </a:rPr>
              <a:t>переход всех видов торгов по 44-ФЗ на электронную форму.</a:t>
            </a:r>
            <a:r>
              <a:rPr lang="ru-RU" sz="2800" dirty="0">
                <a:latin typeface="Arial Narrow" panose="020B0606020202030204" pitchFamily="34" charset="0"/>
              </a:rPr>
              <a:t> Соответствующие изменения в Закон о контрактной системе вступят в силу с 01.07.2018, а обязанность проводить электронные процедуры вместо «бумажных» (к которым сейчас относятся запрос котировок, запрос предложений, конкурс) появится у заказчиков с 01.01.2019</a:t>
            </a:r>
            <a:endParaRPr lang="ru-RU" sz="27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6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260648"/>
            <a:ext cx="73448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latin typeface="Georgia" panose="02040502050405020303" pitchFamily="18" charset="0"/>
              </a:rPr>
              <a:t>Изменения, вступающие в силу с 01.07.2018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00808"/>
            <a:ext cx="8136904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dirty="0">
                <a:latin typeface="Arial Narrow" panose="020B0606020202030204" pitchFamily="34" charset="0"/>
              </a:rPr>
              <a:t>Статья 66 </a:t>
            </a:r>
            <a:endParaRPr lang="ru-RU" sz="2500" dirty="0">
              <a:latin typeface="Arial Narrow" panose="020B0606020202030204" pitchFamily="34" charset="0"/>
            </a:endParaRPr>
          </a:p>
          <a:p>
            <a:r>
              <a:rPr lang="ru-RU" sz="2500" dirty="0">
                <a:latin typeface="Arial Narrow" panose="020B0606020202030204" pitchFamily="34" charset="0"/>
              </a:rPr>
              <a:t>Изменятся требования к содержанию первой части </a:t>
            </a:r>
            <a:r>
              <a:rPr lang="ru-RU" sz="2500" b="1" dirty="0">
                <a:latin typeface="Arial Narrow" panose="020B0606020202030204" pitchFamily="34" charset="0"/>
              </a:rPr>
              <a:t>заявки на участие в электронном аукционе</a:t>
            </a:r>
            <a:r>
              <a:rPr lang="ru-RU" sz="2500" dirty="0">
                <a:latin typeface="Arial Narrow" panose="020B0606020202030204" pitchFamily="34" charset="0"/>
              </a:rPr>
              <a:t>. Так, она должна будет содержать</a:t>
            </a:r>
            <a:r>
              <a:rPr lang="ru-RU" sz="2500" dirty="0" smtClean="0">
                <a:latin typeface="Arial Narrow" panose="020B0606020202030204" pitchFamily="34" charset="0"/>
              </a:rPr>
              <a:t>:</a:t>
            </a:r>
          </a:p>
          <a:p>
            <a:endParaRPr lang="ru-RU" sz="2500" dirty="0">
              <a:latin typeface="Arial Narrow" panose="020B0606020202030204" pitchFamily="34" charset="0"/>
            </a:endParaRPr>
          </a:p>
          <a:p>
            <a:pPr lvl="0"/>
            <a:r>
              <a:rPr lang="ru-RU" sz="2500" b="1" dirty="0" smtClean="0">
                <a:latin typeface="Arial Narrow" panose="020B0606020202030204" pitchFamily="34" charset="0"/>
              </a:rPr>
              <a:t>1) </a:t>
            </a:r>
            <a:r>
              <a:rPr lang="ru-RU" sz="2500" dirty="0" smtClean="0">
                <a:latin typeface="Arial Narrow" panose="020B0606020202030204" pitchFamily="34" charset="0"/>
              </a:rPr>
              <a:t>Согласие </a:t>
            </a:r>
            <a:r>
              <a:rPr lang="ru-RU" sz="2500" dirty="0">
                <a:latin typeface="Arial Narrow" panose="020B0606020202030204" pitchFamily="34" charset="0"/>
              </a:rPr>
              <a:t>участника электронного аукциона на поставку товара, выполнение работы или оказание услуги на условиях, предусмотренных документацией об электронном аукционе и не подлежащих изменению по результатам проведения электронного аукциона </a:t>
            </a:r>
            <a:r>
              <a:rPr lang="ru-RU" sz="2500" b="1" dirty="0">
                <a:latin typeface="Arial Narrow" panose="020B0606020202030204" pitchFamily="34" charset="0"/>
              </a:rPr>
              <a:t>(такое согласие дается с применением программно-аппаратных средств электронной площадки)</a:t>
            </a:r>
            <a:r>
              <a:rPr lang="ru-RU" sz="2500" dirty="0">
                <a:latin typeface="Arial Narrow" panose="020B060602020203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20415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209</TotalTime>
  <Words>2500</Words>
  <Application>Microsoft Office PowerPoint</Application>
  <PresentationFormat>Экран (4:3)</PresentationFormat>
  <Paragraphs>165</Paragraphs>
  <Slides>74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74</vt:i4>
      </vt:variant>
    </vt:vector>
  </HeadingPairs>
  <TitlesOfParts>
    <vt:vector size="7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Попов Сергей Николаевич</dc:creator>
  <cp:lastModifiedBy>Авдеева Софья Сергеевна</cp:lastModifiedBy>
  <cp:revision>52</cp:revision>
  <dcterms:created xsi:type="dcterms:W3CDTF">2018-04-03T12:30:45Z</dcterms:created>
  <dcterms:modified xsi:type="dcterms:W3CDTF">2018-04-11T09:26:38Z</dcterms:modified>
</cp:coreProperties>
</file>